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431" r:id="rId2"/>
    <p:sldId id="421" r:id="rId3"/>
    <p:sldId id="423" r:id="rId4"/>
    <p:sldId id="416" r:id="rId5"/>
    <p:sldId id="424" r:id="rId6"/>
    <p:sldId id="425" r:id="rId7"/>
    <p:sldId id="426" r:id="rId8"/>
    <p:sldId id="447" r:id="rId9"/>
    <p:sldId id="448" r:id="rId10"/>
    <p:sldId id="427" r:id="rId11"/>
    <p:sldId id="420" r:id="rId12"/>
    <p:sldId id="429" r:id="rId13"/>
    <p:sldId id="451" r:id="rId14"/>
    <p:sldId id="428" r:id="rId15"/>
    <p:sldId id="453" r:id="rId16"/>
    <p:sldId id="452" r:id="rId17"/>
    <p:sldId id="446" r:id="rId18"/>
    <p:sldId id="449" r:id="rId19"/>
    <p:sldId id="454" r:id="rId20"/>
    <p:sldId id="432" r:id="rId21"/>
    <p:sldId id="433" r:id="rId22"/>
    <p:sldId id="434" r:id="rId23"/>
    <p:sldId id="455" r:id="rId24"/>
    <p:sldId id="456" r:id="rId25"/>
    <p:sldId id="457" r:id="rId26"/>
    <p:sldId id="438" r:id="rId27"/>
    <p:sldId id="458" r:id="rId28"/>
    <p:sldId id="459" r:id="rId29"/>
    <p:sldId id="440" r:id="rId30"/>
    <p:sldId id="439" r:id="rId31"/>
    <p:sldId id="441" r:id="rId32"/>
  </p:sldIdLst>
  <p:sldSz cx="10693400" cy="7561263"/>
  <p:notesSz cx="7100888" cy="10233025"/>
  <p:custDataLst>
    <p:tags r:id="rId35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641"/>
    <a:srgbClr val="006600"/>
    <a:srgbClr val="729600"/>
    <a:srgbClr val="0FD000"/>
    <a:srgbClr val="0CA400"/>
    <a:srgbClr val="CCFFCC"/>
    <a:srgbClr val="0033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3114" autoAdjust="0"/>
    <p:restoredTop sz="98952" autoAdjust="0"/>
  </p:normalViewPr>
  <p:slideViewPr>
    <p:cSldViewPr>
      <p:cViewPr varScale="1">
        <p:scale>
          <a:sx n="68" d="100"/>
          <a:sy n="68" d="100"/>
        </p:scale>
        <p:origin x="-120" y="-798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42" y="-90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59" b="1" i="0" u="none" strike="noStrike" baseline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 sz="1600" dirty="0">
                <a:solidFill>
                  <a:srgbClr val="C00000"/>
                </a:solidFill>
              </a:rPr>
              <a:t>Категории посетителей детского зоопарка ОЭБЦ </a:t>
            </a:r>
            <a:r>
              <a:rPr lang="ru-RU" sz="1600" dirty="0" smtClean="0">
                <a:solidFill>
                  <a:srgbClr val="C00000"/>
                </a:solidFill>
              </a:rPr>
              <a:t>в </a:t>
            </a:r>
            <a:r>
              <a:rPr lang="ru-RU" sz="1600" dirty="0">
                <a:solidFill>
                  <a:srgbClr val="C00000"/>
                </a:solidFill>
              </a:rPr>
              <a:t>2013 г</a:t>
            </a:r>
            <a:r>
              <a:rPr lang="ru-RU" sz="1600" dirty="0" smtClean="0">
                <a:solidFill>
                  <a:srgbClr val="C00000"/>
                </a:solidFill>
              </a:rPr>
              <a:t>. </a:t>
            </a:r>
            <a:r>
              <a:rPr lang="ru-RU" sz="1600" dirty="0">
                <a:solidFill>
                  <a:srgbClr val="C00000"/>
                </a:solidFill>
              </a:rPr>
              <a:t>(48240 человек)</a:t>
            </a:r>
          </a:p>
        </c:rich>
      </c:tx>
      <c:layout>
        <c:manualLayout>
          <c:xMode val="edge"/>
          <c:yMode val="edge"/>
          <c:x val="0.15805022156573117"/>
          <c:y val="0"/>
        </c:manualLayout>
      </c:layout>
      <c:overlay val="0"/>
      <c:spPr>
        <a:noFill/>
        <a:ln w="1811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6809453471196457E-2"/>
          <c:y val="0.31428571428571428"/>
          <c:w val="0.53028064992614476"/>
          <c:h val="0.6838095238095237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rgbClr val="9999FF"/>
            </a:solidFill>
            <a:ln w="9055">
              <a:solidFill>
                <a:srgbClr val="003300"/>
              </a:solidFill>
              <a:prstDash val="solid"/>
            </a:ln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993366"/>
              </a:solidFill>
              <a:ln w="9055">
                <a:solidFill>
                  <a:srgbClr val="0033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9055">
                <a:solidFill>
                  <a:srgbClr val="0033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9055">
                <a:solidFill>
                  <a:srgbClr val="0033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9055">
                <a:solidFill>
                  <a:srgbClr val="0033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9055">
                <a:solidFill>
                  <a:srgbClr val="003300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9055">
                <a:solidFill>
                  <a:srgbClr val="003300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9055">
                <a:solidFill>
                  <a:srgbClr val="003300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000080"/>
              </a:solidFill>
              <a:ln w="9055">
                <a:solidFill>
                  <a:srgbClr val="003300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00FF"/>
              </a:solidFill>
              <a:ln w="9055">
                <a:solidFill>
                  <a:srgbClr val="003300"/>
                </a:solidFill>
                <a:prstDash val="solid"/>
              </a:ln>
            </c:spPr>
          </c:dPt>
          <c:dPt>
            <c:idx val="10"/>
            <c:bubble3D val="0"/>
            <c:spPr>
              <a:solidFill>
                <a:srgbClr val="FFFF00"/>
              </a:solidFill>
              <a:ln w="9055">
                <a:solidFill>
                  <a:srgbClr val="003300"/>
                </a:solidFill>
                <a:prstDash val="solid"/>
              </a:ln>
            </c:spPr>
          </c:dPt>
          <c:dPt>
            <c:idx val="11"/>
            <c:bubble3D val="0"/>
            <c:spPr>
              <a:solidFill>
                <a:srgbClr val="00FFFF"/>
              </a:solidFill>
              <a:ln w="9055">
                <a:solidFill>
                  <a:srgbClr val="003300"/>
                </a:solidFill>
                <a:prstDash val="solid"/>
              </a:ln>
            </c:spPr>
          </c:dPt>
          <c:dPt>
            <c:idx val="12"/>
            <c:bubble3D val="0"/>
            <c:spPr>
              <a:solidFill>
                <a:srgbClr val="800080"/>
              </a:solidFill>
              <a:ln w="9055">
                <a:solidFill>
                  <a:srgbClr val="003300"/>
                </a:solidFill>
                <a:prstDash val="solid"/>
              </a:ln>
            </c:spPr>
          </c:dPt>
          <c:dPt>
            <c:idx val="13"/>
            <c:bubble3D val="0"/>
            <c:spPr>
              <a:solidFill>
                <a:srgbClr val="800000"/>
              </a:solidFill>
              <a:ln w="9055">
                <a:solidFill>
                  <a:srgbClr val="003300"/>
                </a:solidFill>
                <a:prstDash val="solid"/>
              </a:ln>
            </c:spPr>
          </c:dPt>
          <c:dPt>
            <c:idx val="14"/>
            <c:bubble3D val="0"/>
            <c:spPr>
              <a:solidFill>
                <a:srgbClr val="008080"/>
              </a:solidFill>
              <a:ln w="9055">
                <a:solidFill>
                  <a:srgbClr val="003300"/>
                </a:solidFill>
                <a:prstDash val="solid"/>
              </a:ln>
            </c:spPr>
          </c:dPt>
          <c:dLbls>
            <c:dLbl>
              <c:idx val="3"/>
              <c:layout>
                <c:manualLayout>
                  <c:x val="-3.8562429548635237E-2"/>
                  <c:y val="5.5574615313340094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4.8567311213977331E-2"/>
                  <c:y val="-4.079542093631382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4.3930913958151116E-2"/>
                  <c:y val="-8.702069142613290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5.7160123749938428E-3"/>
                  <c:y val="-4.2564293128510037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-1.8490658146278031E-2"/>
                  <c:y val="-5.491328430081277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2.5940394829629926E-2"/>
                  <c:y val="-0.1222500464500743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5.5205558600935886E-2"/>
                  <c:y val="-0.1159046881667849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0.12501671204341722"/>
                  <c:y val="-6.66508324063531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9.7521576501287982E-2"/>
                  <c:y val="-3.957383653681182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2"/>
              <c:layout>
                <c:manualLayout>
                  <c:x val="8.9452973536801955E-2"/>
                  <c:y val="2.9916532167626702E-3"/>
                </c:manualLayout>
              </c:layout>
              <c:numFmt formatCode="0.0%" sourceLinked="0"/>
              <c:spPr>
                <a:noFill/>
                <a:ln w="9055">
                  <a:solidFill>
                    <a:srgbClr val="FFFFFF"/>
                  </a:solidFill>
                  <a:prstDash val="solid"/>
                </a:ln>
              </c:spPr>
              <c:txPr>
                <a:bodyPr/>
                <a:lstStyle/>
                <a:p>
                  <a:pPr>
                    <a:defRPr sz="588" b="1" i="0" u="none" strike="noStrike" baseline="0">
                      <a:solidFill>
                        <a:srgbClr val="003366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4"/>
              <c:layout>
                <c:manualLayout>
                  <c:x val="0.1496799653577974"/>
                  <c:y val="2.9703314602916978E-2"/>
                </c:manualLayout>
              </c:layout>
              <c:numFmt formatCode="0.0%" sourceLinked="0"/>
              <c:spPr>
                <a:noFill/>
                <a:ln w="9055">
                  <a:solidFill>
                    <a:srgbClr val="FFFFFF"/>
                  </a:solidFill>
                  <a:prstDash val="solid"/>
                </a:ln>
              </c:spPr>
              <c:txPr>
                <a:bodyPr/>
                <a:lstStyle/>
                <a:p>
                  <a:pPr>
                    <a:defRPr sz="588" b="1" i="0" u="none" strike="noStrike" baseline="0">
                      <a:solidFill>
                        <a:srgbClr val="003366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5"/>
              <c:layout>
                <c:manualLayout>
                  <c:xMode val="edge"/>
                  <c:yMode val="edge"/>
                  <c:x val="0.26587887740029542"/>
                  <c:y val="0.13333333333333333"/>
                </c:manualLayout>
              </c:layout>
              <c:numFmt formatCode="0.0%" sourceLinked="0"/>
              <c:spPr>
                <a:noFill/>
                <a:ln w="9055">
                  <a:solidFill>
                    <a:srgbClr val="FFFFFF"/>
                  </a:solidFill>
                  <a:prstDash val="solid"/>
                </a:ln>
              </c:spPr>
              <c:txPr>
                <a:bodyPr/>
                <a:lstStyle/>
                <a:p>
                  <a:pPr>
                    <a:defRPr sz="588" b="1" i="0" u="none" strike="noStrike" baseline="0">
                      <a:solidFill>
                        <a:srgbClr val="003366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%" sourceLinked="0"/>
            <c:spPr>
              <a:noFill/>
              <a:ln w="9055">
                <a:solidFill>
                  <a:srgbClr val="FFFFFF"/>
                </a:solidFill>
                <a:prstDash val="solid"/>
              </a:ln>
            </c:spPr>
            <c:txPr>
              <a:bodyPr/>
              <a:lstStyle/>
              <a:p>
                <a:pPr>
                  <a:defRPr sz="713" b="1" i="0" u="none" strike="noStrike" baseline="0">
                    <a:solidFill>
                      <a:srgbClr val="003366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Sheet1!$A$2:$A$16</c:f>
              <c:strCache>
                <c:ptCount val="15"/>
                <c:pt idx="0">
                  <c:v>Частники 39539</c:v>
                </c:pt>
                <c:pt idx="1">
                  <c:v>СОШ 1912</c:v>
                </c:pt>
                <c:pt idx="2">
                  <c:v>Летние лагеря 3230</c:v>
                </c:pt>
                <c:pt idx="3">
                  <c:v>ОЦДЮТиЭ 1403</c:v>
                </c:pt>
                <c:pt idx="4">
                  <c:v>Дарын 211</c:v>
                </c:pt>
                <c:pt idx="5">
                  <c:v>Талап 801</c:v>
                </c:pt>
                <c:pt idx="6">
                  <c:v>детские сады 166</c:v>
                </c:pt>
                <c:pt idx="7">
                  <c:v>колледжи 131</c:v>
                </c:pt>
                <c:pt idx="8">
                  <c:v>ВУЗы 117</c:v>
                </c:pt>
                <c:pt idx="9">
                  <c:v>Турфирмы 180</c:v>
                </c:pt>
                <c:pt idx="10">
                  <c:v>детдома, коррекц.школы 221</c:v>
                </c:pt>
                <c:pt idx="11">
                  <c:v>Горсобес 178</c:v>
                </c:pt>
                <c:pt idx="12">
                  <c:v>Художественная школа 35</c:v>
                </c:pt>
                <c:pt idx="13">
                  <c:v>Еврейское общество 8</c:v>
                </c:pt>
                <c:pt idx="14">
                  <c:v>остальные 43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36951</c:v>
                </c:pt>
                <c:pt idx="1">
                  <c:v>1162</c:v>
                </c:pt>
                <c:pt idx="2">
                  <c:v>3561</c:v>
                </c:pt>
                <c:pt idx="3">
                  <c:v>1058</c:v>
                </c:pt>
                <c:pt idx="4">
                  <c:v>129</c:v>
                </c:pt>
                <c:pt idx="5">
                  <c:v>1106</c:v>
                </c:pt>
                <c:pt idx="6">
                  <c:v>463</c:v>
                </c:pt>
                <c:pt idx="7">
                  <c:v>83</c:v>
                </c:pt>
                <c:pt idx="8">
                  <c:v>210</c:v>
                </c:pt>
                <c:pt idx="9">
                  <c:v>548</c:v>
                </c:pt>
                <c:pt idx="10">
                  <c:v>248</c:v>
                </c:pt>
                <c:pt idx="11">
                  <c:v>135</c:v>
                </c:pt>
                <c:pt idx="12">
                  <c:v>78</c:v>
                </c:pt>
                <c:pt idx="13">
                  <c:v>36</c:v>
                </c:pt>
                <c:pt idx="14">
                  <c:v>43</c:v>
                </c:pt>
              </c:numCache>
            </c:numRef>
          </c:val>
        </c:ser>
        <c:ser>
          <c:idx val="1"/>
          <c:order val="1"/>
          <c:tx>
            <c:strRef>
              <c:f>Sheet1!$D$1</c:f>
              <c:strCache>
                <c:ptCount val="1"/>
              </c:strCache>
            </c:strRef>
          </c:tx>
          <c:spPr>
            <a:solidFill>
              <a:srgbClr val="993366"/>
            </a:solidFill>
            <a:ln w="9055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9055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</c:dPt>
          <c:dPt>
            <c:idx val="2"/>
            <c:bubble3D val="0"/>
            <c:spPr>
              <a:solidFill>
                <a:srgbClr val="FFFFCC"/>
              </a:solidFill>
              <a:ln w="9055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9055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9055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9055">
                <a:solidFill>
                  <a:srgbClr val="000000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9055">
                <a:solidFill>
                  <a:srgbClr val="000000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9055">
                <a:solidFill>
                  <a:srgbClr val="000000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000080"/>
              </a:solidFill>
              <a:ln w="9055">
                <a:solidFill>
                  <a:srgbClr val="000000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00FF"/>
              </a:solidFill>
              <a:ln w="9055">
                <a:solidFill>
                  <a:srgbClr val="000000"/>
                </a:solidFill>
                <a:prstDash val="solid"/>
              </a:ln>
            </c:spPr>
          </c:dPt>
          <c:dPt>
            <c:idx val="10"/>
            <c:bubble3D val="0"/>
            <c:spPr>
              <a:solidFill>
                <a:srgbClr val="FFFF00"/>
              </a:solidFill>
              <a:ln w="9055">
                <a:solidFill>
                  <a:srgbClr val="000000"/>
                </a:solidFill>
                <a:prstDash val="solid"/>
              </a:ln>
            </c:spPr>
          </c:dPt>
          <c:dPt>
            <c:idx val="11"/>
            <c:bubble3D val="0"/>
            <c:spPr>
              <a:solidFill>
                <a:srgbClr val="00FFFF"/>
              </a:solidFill>
              <a:ln w="9055">
                <a:solidFill>
                  <a:srgbClr val="000000"/>
                </a:solidFill>
                <a:prstDash val="solid"/>
              </a:ln>
            </c:spPr>
          </c:dPt>
          <c:dPt>
            <c:idx val="12"/>
            <c:bubble3D val="0"/>
            <c:spPr>
              <a:solidFill>
                <a:srgbClr val="800080"/>
              </a:solidFill>
              <a:ln w="9055">
                <a:solidFill>
                  <a:srgbClr val="000000"/>
                </a:solidFill>
                <a:prstDash val="solid"/>
              </a:ln>
            </c:spPr>
          </c:dPt>
          <c:dPt>
            <c:idx val="13"/>
            <c:bubble3D val="0"/>
            <c:spPr>
              <a:solidFill>
                <a:srgbClr val="800000"/>
              </a:solidFill>
              <a:ln w="9055">
                <a:solidFill>
                  <a:srgbClr val="000000"/>
                </a:solidFill>
                <a:prstDash val="solid"/>
              </a:ln>
            </c:spPr>
          </c:dPt>
          <c:dPt>
            <c:idx val="14"/>
            <c:bubble3D val="0"/>
            <c:spPr>
              <a:solidFill>
                <a:srgbClr val="008080"/>
              </a:solidFill>
              <a:ln w="9055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18110">
                <a:noFill/>
              </a:ln>
            </c:spPr>
            <c:txPr>
              <a:bodyPr/>
              <a:lstStyle/>
              <a:p>
                <a:pPr>
                  <a:defRPr sz="677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Sheet1!$A$2:$A$16</c:f>
              <c:strCache>
                <c:ptCount val="15"/>
                <c:pt idx="0">
                  <c:v>Частники 39539</c:v>
                </c:pt>
                <c:pt idx="1">
                  <c:v>СОШ 1912</c:v>
                </c:pt>
                <c:pt idx="2">
                  <c:v>Летние лагеря 3230</c:v>
                </c:pt>
                <c:pt idx="3">
                  <c:v>ОЦДЮТиЭ 1403</c:v>
                </c:pt>
                <c:pt idx="4">
                  <c:v>Дарын 211</c:v>
                </c:pt>
                <c:pt idx="5">
                  <c:v>Талап 801</c:v>
                </c:pt>
                <c:pt idx="6">
                  <c:v>детские сады 166</c:v>
                </c:pt>
                <c:pt idx="7">
                  <c:v>колледжи 131</c:v>
                </c:pt>
                <c:pt idx="8">
                  <c:v>ВУЗы 117</c:v>
                </c:pt>
                <c:pt idx="9">
                  <c:v>Турфирмы 180</c:v>
                </c:pt>
                <c:pt idx="10">
                  <c:v>детдома, коррекц.школы 221</c:v>
                </c:pt>
                <c:pt idx="11">
                  <c:v>Горсобес 178</c:v>
                </c:pt>
                <c:pt idx="12">
                  <c:v>Художественная школа 35</c:v>
                </c:pt>
                <c:pt idx="13">
                  <c:v>Еврейское общество 8</c:v>
                </c:pt>
                <c:pt idx="14">
                  <c:v>остальные 43</c:v>
                </c:pt>
              </c:strCache>
            </c:strRef>
          </c:cat>
          <c:val>
            <c:numRef>
              <c:f>Sheet1!$D$2:$D$16</c:f>
              <c:numCache>
                <c:formatCode>General</c:formatCode>
                <c:ptCount val="15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solidFill>
          <a:srgbClr val="FFFFFF"/>
        </a:solidFill>
        <a:ln w="9055">
          <a:solidFill>
            <a:srgbClr val="FFFFFF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1006623280593242"/>
          <c:y val="0.12"/>
          <c:w val="0.38286323193256094"/>
          <c:h val="0.87619047619047619"/>
        </c:manualLayout>
      </c:layout>
      <c:overlay val="0"/>
      <c:spPr>
        <a:noFill/>
        <a:ln w="2264">
          <a:solidFill>
            <a:srgbClr val="000000"/>
          </a:solidFill>
          <a:prstDash val="solid"/>
        </a:ln>
      </c:spPr>
      <c:txPr>
        <a:bodyPr/>
        <a:lstStyle/>
        <a:p>
          <a:pPr>
            <a:defRPr sz="105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141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48" b="0" i="0" u="none" strike="noStrike" baseline="0">
                <a:solidFill>
                  <a:srgbClr val="003300"/>
                </a:solidFill>
                <a:latin typeface="Arial"/>
                <a:ea typeface="Arial"/>
                <a:cs typeface="Arial"/>
              </a:defRPr>
            </a:pPr>
            <a:r>
              <a:rPr lang="ru-RU" sz="1400" b="1" dirty="0">
                <a:solidFill>
                  <a:srgbClr val="C00000"/>
                </a:solidFill>
              </a:rPr>
              <a:t>Экскурсии в детский зоопарк</a:t>
            </a:r>
          </a:p>
        </c:rich>
      </c:tx>
      <c:layout>
        <c:manualLayout>
          <c:xMode val="edge"/>
          <c:yMode val="edge"/>
          <c:x val="0.2563555901951805"/>
          <c:y val="5.713194140956955E-2"/>
        </c:manualLayout>
      </c:layout>
      <c:overlay val="0"/>
      <c:spPr>
        <a:noFill/>
        <a:ln w="26625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263980719410299"/>
          <c:y val="0.15211970074812967"/>
          <c:w val="0.71645692029648156"/>
          <c:h val="0.69394043657721582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коллективы</c:v>
                </c:pt>
              </c:strCache>
            </c:strRef>
          </c:tx>
          <c:spPr>
            <a:gradFill rotWithShape="0">
              <a:gsLst>
                <a:gs pos="0">
                  <a:srgbClr xmlns:mc="http://schemas.openxmlformats.org/markup-compatibility/2006" xmlns:a14="http://schemas.microsoft.com/office/drawing/2010/main" val="000000" mc:Ignorable="a14" a14:legacySpreadsheetColorIndex="21">
                    <a:gamma/>
                    <a:shade val="46275"/>
                    <a:invGamma/>
                  </a:srgbClr>
                </a:gs>
                <a:gs pos="50000">
                  <a:srgbClr xmlns:mc="http://schemas.openxmlformats.org/markup-compatibility/2006" xmlns:a14="http://schemas.microsoft.com/office/drawing/2010/main" val="008080" mc:Ignorable="a14" a14:legacySpreadsheetColorIndex="21"/>
                </a:gs>
                <a:gs pos="100000">
                  <a:srgbClr xmlns:mc="http://schemas.openxmlformats.org/markup-compatibility/2006" xmlns:a14="http://schemas.microsoft.com/office/drawing/2010/main" val="000000" mc:Ignorable="a14" a14:legacySpreadsheetColorIndex="21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13313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12"/>
              <c:layout>
                <c:manualLayout>
                  <c:x val="0"/>
                  <c:y val="-1.5866721538037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6625">
                <a:noFill/>
              </a:ln>
            </c:spPr>
            <c:txPr>
              <a:bodyPr/>
              <a:lstStyle/>
              <a:p>
                <a:pPr>
                  <a:defRPr sz="1048" b="1" i="0" u="none" strike="noStrike" baseline="0">
                    <a:solidFill>
                      <a:srgbClr val="0033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Sheet1!$B$1:$N$3</c:f>
              <c:strCach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</c:strCache>
            </c:strRef>
          </c:cat>
          <c:val>
            <c:numRef>
              <c:f>Sheet1!$B$4:$N$4</c:f>
              <c:numCache>
                <c:formatCode>General</c:formatCode>
                <c:ptCount val="13"/>
                <c:pt idx="0">
                  <c:v>2020</c:v>
                </c:pt>
                <c:pt idx="1">
                  <c:v>3252</c:v>
                </c:pt>
                <c:pt idx="2">
                  <c:v>6014</c:v>
                </c:pt>
                <c:pt idx="3">
                  <c:v>10459</c:v>
                </c:pt>
                <c:pt idx="4">
                  <c:v>20455</c:v>
                </c:pt>
                <c:pt idx="5">
                  <c:v>22270</c:v>
                </c:pt>
                <c:pt idx="6">
                  <c:v>23703</c:v>
                </c:pt>
                <c:pt idx="7">
                  <c:v>33118</c:v>
                </c:pt>
                <c:pt idx="8">
                  <c:v>24173</c:v>
                </c:pt>
                <c:pt idx="9">
                  <c:v>45811</c:v>
                </c:pt>
                <c:pt idx="10">
                  <c:v>48240</c:v>
                </c:pt>
                <c:pt idx="11">
                  <c:v>46335</c:v>
                </c:pt>
                <c:pt idx="12">
                  <c:v>46520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0849792"/>
        <c:axId val="150889600"/>
      </c:barChart>
      <c:catAx>
        <c:axId val="15084979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332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48" b="1" i="0" u="none" strike="noStrike" baseline="0">
                <a:solidFill>
                  <a:srgbClr val="0033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5088960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5088960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048" b="1" i="0" u="none" strike="noStrike" baseline="0">
                    <a:solidFill>
                      <a:srgbClr val="0033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b="1"/>
                  <a:t>посетители</a:t>
                </a:r>
              </a:p>
            </c:rich>
          </c:tx>
          <c:layout>
            <c:manualLayout>
              <c:xMode val="edge"/>
              <c:yMode val="edge"/>
              <c:x val="2.1390374331550801E-2"/>
              <c:y val="0.38902743142144636"/>
            </c:manualLayout>
          </c:layout>
          <c:overlay val="0"/>
          <c:spPr>
            <a:noFill/>
            <a:ln w="26625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32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48" b="1" i="0" u="none" strike="noStrike" baseline="0">
                <a:solidFill>
                  <a:srgbClr val="0033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50849792"/>
        <c:crosses val="autoZero"/>
        <c:crossBetween val="between"/>
      </c:valAx>
      <c:spPr>
        <a:noFill/>
        <a:ln w="13313">
          <a:solidFill>
            <a:srgbClr val="808080"/>
          </a:solidFill>
          <a:prstDash val="solid"/>
        </a:ln>
      </c:spPr>
    </c:plotArea>
    <c:plotVisOnly val="0"/>
    <c:dispBlanksAs val="gap"/>
    <c:showDLblsOverMax val="0"/>
  </c:chart>
  <c:spPr>
    <a:noFill/>
    <a:ln>
      <a:noFill/>
    </a:ln>
  </c:spPr>
  <c:txPr>
    <a:bodyPr/>
    <a:lstStyle/>
    <a:p>
      <a:pPr>
        <a:defRPr sz="1048" b="0" i="0" u="none" strike="noStrike" baseline="0">
          <a:solidFill>
            <a:srgbClr val="0033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94B641-5A8D-4138-BED8-F18B6356FF9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95F736F7-BFFC-40AA-8DAE-AC75966AEF5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ru-RU" altLang="ru-RU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Times New Roman" pitchFamily="18" charset="0"/>
              <a:cs typeface="Arial" charset="0"/>
            </a:rPr>
            <a:t>Детский зоопарк</a:t>
          </a:r>
        </a:p>
      </dgm:t>
    </dgm:pt>
    <dgm:pt modelId="{781A2E96-B3C3-49AD-9861-D831BCEE64FE}" type="parTrans" cxnId="{CE7D21BA-B75F-4E4D-988E-86D8E7A25095}">
      <dgm:prSet/>
      <dgm:spPr/>
      <dgm:t>
        <a:bodyPr/>
        <a:lstStyle/>
        <a:p>
          <a:endParaRPr lang="ru-RU"/>
        </a:p>
      </dgm:t>
    </dgm:pt>
    <dgm:pt modelId="{C135B0FD-70B1-4F2D-9FF0-6C64C8831002}" type="sibTrans" cxnId="{CE7D21BA-B75F-4E4D-988E-86D8E7A25095}">
      <dgm:prSet/>
      <dgm:spPr/>
      <dgm:t>
        <a:bodyPr/>
        <a:lstStyle/>
        <a:p>
          <a:endParaRPr lang="ru-RU"/>
        </a:p>
      </dgm:t>
    </dgm:pt>
    <dgm:pt modelId="{5DE795F4-27D8-43AC-A5C5-C2FC27306BA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ru-RU" altLang="ru-RU" b="1" i="0" u="none" strike="noStrike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Times New Roman" pitchFamily="18" charset="0"/>
              <a:cs typeface="Arial" charset="0"/>
            </a:rPr>
            <a:t>террариум</a:t>
          </a:r>
        </a:p>
      </dgm:t>
    </dgm:pt>
    <dgm:pt modelId="{C35A9FFD-8C5B-4DCB-B632-53FA3A5453A8}" type="parTrans" cxnId="{10CC99D0-3835-4EE4-8A81-99CB7585A4D9}">
      <dgm:prSet/>
      <dgm:spPr/>
      <dgm:t>
        <a:bodyPr/>
        <a:lstStyle/>
        <a:p>
          <a:endParaRPr lang="ru-RU"/>
        </a:p>
      </dgm:t>
    </dgm:pt>
    <dgm:pt modelId="{0845F4A7-C7CF-48CB-9656-F1CE5F219ACA}" type="sibTrans" cxnId="{10CC99D0-3835-4EE4-8A81-99CB7585A4D9}">
      <dgm:prSet/>
      <dgm:spPr/>
      <dgm:t>
        <a:bodyPr/>
        <a:lstStyle/>
        <a:p>
          <a:endParaRPr lang="ru-RU"/>
        </a:p>
      </dgm:t>
    </dgm:pt>
    <dgm:pt modelId="{BEA94F4D-B265-4D5C-9156-CAB20A0F12D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ru-RU" altLang="ru-RU" b="1" i="0" u="none" strike="noStrike" cap="none" normalizeH="0" baseline="0" dirty="0" err="1" smtClean="0">
              <a:ln>
                <a:noFill/>
              </a:ln>
              <a:solidFill>
                <a:srgbClr val="003300"/>
              </a:solidFill>
              <a:effectLst/>
              <a:latin typeface="Times New Roman" pitchFamily="18" charset="0"/>
              <a:cs typeface="Arial" charset="0"/>
            </a:rPr>
            <a:t>фазанарий</a:t>
          </a:r>
          <a:endParaRPr kumimoji="1" lang="ru-RU" altLang="ru-RU" b="1" i="0" u="none" strike="noStrike" cap="none" normalizeH="0" baseline="0" dirty="0" smtClean="0">
            <a:ln>
              <a:noFill/>
            </a:ln>
            <a:solidFill>
              <a:srgbClr val="003300"/>
            </a:solidFill>
            <a:effectLst/>
            <a:latin typeface="Times New Roman" pitchFamily="18" charset="0"/>
            <a:cs typeface="Arial" charset="0"/>
          </a:endParaRPr>
        </a:p>
      </dgm:t>
    </dgm:pt>
    <dgm:pt modelId="{E037597A-B260-40D9-B89B-2FFF511CEFA8}" type="parTrans" cxnId="{3333F80B-6DD0-446F-9752-68A17CBC065D}">
      <dgm:prSet/>
      <dgm:spPr/>
      <dgm:t>
        <a:bodyPr/>
        <a:lstStyle/>
        <a:p>
          <a:endParaRPr lang="ru-RU"/>
        </a:p>
      </dgm:t>
    </dgm:pt>
    <dgm:pt modelId="{42EA1A63-6B36-468B-96EE-34FFF3593024}" type="sibTrans" cxnId="{3333F80B-6DD0-446F-9752-68A17CBC065D}">
      <dgm:prSet/>
      <dgm:spPr/>
      <dgm:t>
        <a:bodyPr/>
        <a:lstStyle/>
        <a:p>
          <a:endParaRPr lang="ru-RU"/>
        </a:p>
      </dgm:t>
    </dgm:pt>
    <dgm:pt modelId="{84ED4092-7FAE-4711-B9C5-C365E0E11D1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ru-RU" altLang="ru-RU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Times New Roman" pitchFamily="18" charset="0"/>
              <a:cs typeface="Arial" charset="0"/>
            </a:rPr>
            <a:t>млекопитающие</a:t>
          </a:r>
        </a:p>
      </dgm:t>
    </dgm:pt>
    <dgm:pt modelId="{42F6A1E5-EFC2-4EC0-A5E6-BCF13DA9B253}" type="parTrans" cxnId="{91D10B69-CC5B-48FC-B130-079A6772CA13}">
      <dgm:prSet/>
      <dgm:spPr/>
      <dgm:t>
        <a:bodyPr/>
        <a:lstStyle/>
        <a:p>
          <a:endParaRPr lang="ru-RU"/>
        </a:p>
      </dgm:t>
    </dgm:pt>
    <dgm:pt modelId="{95BCF765-88AE-4F4C-9589-23AEB7988452}" type="sibTrans" cxnId="{91D10B69-CC5B-48FC-B130-079A6772CA13}">
      <dgm:prSet/>
      <dgm:spPr/>
      <dgm:t>
        <a:bodyPr/>
        <a:lstStyle/>
        <a:p>
          <a:endParaRPr lang="ru-RU"/>
        </a:p>
      </dgm:t>
    </dgm:pt>
    <dgm:pt modelId="{CA180451-1056-4890-892A-AABA5D5FD5B5}" type="pres">
      <dgm:prSet presAssocID="{9294B641-5A8D-4138-BED8-F18B6356FF9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7145388-5146-4DB3-BD55-09AF4386690E}" type="pres">
      <dgm:prSet presAssocID="{95F736F7-BFFC-40AA-8DAE-AC75966AEF56}" presName="hierRoot1" presStyleCnt="0">
        <dgm:presLayoutVars>
          <dgm:hierBranch/>
        </dgm:presLayoutVars>
      </dgm:prSet>
      <dgm:spPr/>
    </dgm:pt>
    <dgm:pt modelId="{046904FA-83A7-49FB-AA85-8CD6976FD3C6}" type="pres">
      <dgm:prSet presAssocID="{95F736F7-BFFC-40AA-8DAE-AC75966AEF56}" presName="rootComposite1" presStyleCnt="0"/>
      <dgm:spPr/>
    </dgm:pt>
    <dgm:pt modelId="{37DA75FA-CD70-4141-B436-59A8798D475D}" type="pres">
      <dgm:prSet presAssocID="{95F736F7-BFFC-40AA-8DAE-AC75966AEF5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593B14-A397-4C40-89FA-52FE050F4EF3}" type="pres">
      <dgm:prSet presAssocID="{95F736F7-BFFC-40AA-8DAE-AC75966AEF5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EEA8847-479F-452B-99A4-978332CCB4C7}" type="pres">
      <dgm:prSet presAssocID="{95F736F7-BFFC-40AA-8DAE-AC75966AEF56}" presName="hierChild2" presStyleCnt="0"/>
      <dgm:spPr/>
    </dgm:pt>
    <dgm:pt modelId="{80CAEA92-45C4-4AC3-A8F4-B0E1D5E83FD9}" type="pres">
      <dgm:prSet presAssocID="{C35A9FFD-8C5B-4DCB-B632-53FA3A5453A8}" presName="Name35" presStyleLbl="parChTrans1D2" presStyleIdx="0" presStyleCnt="3"/>
      <dgm:spPr/>
      <dgm:t>
        <a:bodyPr/>
        <a:lstStyle/>
        <a:p>
          <a:endParaRPr lang="ru-RU"/>
        </a:p>
      </dgm:t>
    </dgm:pt>
    <dgm:pt modelId="{DFAFF6D4-2B6C-47C0-9EE3-D78E34C47F63}" type="pres">
      <dgm:prSet presAssocID="{5DE795F4-27D8-43AC-A5C5-C2FC27306BA6}" presName="hierRoot2" presStyleCnt="0">
        <dgm:presLayoutVars>
          <dgm:hierBranch/>
        </dgm:presLayoutVars>
      </dgm:prSet>
      <dgm:spPr/>
    </dgm:pt>
    <dgm:pt modelId="{C546DF86-0BBE-476D-905C-95633B50F9E2}" type="pres">
      <dgm:prSet presAssocID="{5DE795F4-27D8-43AC-A5C5-C2FC27306BA6}" presName="rootComposite" presStyleCnt="0"/>
      <dgm:spPr/>
    </dgm:pt>
    <dgm:pt modelId="{EF74F7D1-5C68-42A7-B096-AB4F8691176D}" type="pres">
      <dgm:prSet presAssocID="{5DE795F4-27D8-43AC-A5C5-C2FC27306BA6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9C443CF-DF36-490A-800D-01699296716A}" type="pres">
      <dgm:prSet presAssocID="{5DE795F4-27D8-43AC-A5C5-C2FC27306BA6}" presName="rootConnector" presStyleLbl="node2" presStyleIdx="0" presStyleCnt="3"/>
      <dgm:spPr/>
      <dgm:t>
        <a:bodyPr/>
        <a:lstStyle/>
        <a:p>
          <a:endParaRPr lang="ru-RU"/>
        </a:p>
      </dgm:t>
    </dgm:pt>
    <dgm:pt modelId="{A534008E-EF0B-41BC-A220-A125031EF7D1}" type="pres">
      <dgm:prSet presAssocID="{5DE795F4-27D8-43AC-A5C5-C2FC27306BA6}" presName="hierChild4" presStyleCnt="0"/>
      <dgm:spPr/>
    </dgm:pt>
    <dgm:pt modelId="{3E1B6933-D5AB-49D6-946F-D2B627046265}" type="pres">
      <dgm:prSet presAssocID="{5DE795F4-27D8-43AC-A5C5-C2FC27306BA6}" presName="hierChild5" presStyleCnt="0"/>
      <dgm:spPr/>
    </dgm:pt>
    <dgm:pt modelId="{2D8DD3FC-FF62-43E6-A376-CE1F7708EBBC}" type="pres">
      <dgm:prSet presAssocID="{E037597A-B260-40D9-B89B-2FFF511CEFA8}" presName="Name35" presStyleLbl="parChTrans1D2" presStyleIdx="1" presStyleCnt="3"/>
      <dgm:spPr/>
      <dgm:t>
        <a:bodyPr/>
        <a:lstStyle/>
        <a:p>
          <a:endParaRPr lang="ru-RU"/>
        </a:p>
      </dgm:t>
    </dgm:pt>
    <dgm:pt modelId="{D2BBCB1A-043C-4103-B78B-74A83240F0D9}" type="pres">
      <dgm:prSet presAssocID="{BEA94F4D-B265-4D5C-9156-CAB20A0F12DB}" presName="hierRoot2" presStyleCnt="0">
        <dgm:presLayoutVars>
          <dgm:hierBranch/>
        </dgm:presLayoutVars>
      </dgm:prSet>
      <dgm:spPr/>
    </dgm:pt>
    <dgm:pt modelId="{87B4D9CB-52A3-44AE-B592-AAC05608FB00}" type="pres">
      <dgm:prSet presAssocID="{BEA94F4D-B265-4D5C-9156-CAB20A0F12DB}" presName="rootComposite" presStyleCnt="0"/>
      <dgm:spPr/>
    </dgm:pt>
    <dgm:pt modelId="{FFC11867-5E63-47B4-9F2B-456B2D8551FB}" type="pres">
      <dgm:prSet presAssocID="{BEA94F4D-B265-4D5C-9156-CAB20A0F12DB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179376-166D-44AE-AD52-0AEA016CB35E}" type="pres">
      <dgm:prSet presAssocID="{BEA94F4D-B265-4D5C-9156-CAB20A0F12DB}" presName="rootConnector" presStyleLbl="node2" presStyleIdx="1" presStyleCnt="3"/>
      <dgm:spPr/>
      <dgm:t>
        <a:bodyPr/>
        <a:lstStyle/>
        <a:p>
          <a:endParaRPr lang="ru-RU"/>
        </a:p>
      </dgm:t>
    </dgm:pt>
    <dgm:pt modelId="{94FDECFE-7F3A-4856-B8DB-CF47F16B7F4B}" type="pres">
      <dgm:prSet presAssocID="{BEA94F4D-B265-4D5C-9156-CAB20A0F12DB}" presName="hierChild4" presStyleCnt="0"/>
      <dgm:spPr/>
    </dgm:pt>
    <dgm:pt modelId="{29F23FE6-E8A0-49A1-88A9-2FBDF2F69DF0}" type="pres">
      <dgm:prSet presAssocID="{BEA94F4D-B265-4D5C-9156-CAB20A0F12DB}" presName="hierChild5" presStyleCnt="0"/>
      <dgm:spPr/>
    </dgm:pt>
    <dgm:pt modelId="{B6F05CF2-BD4D-40DC-9C25-55E8E969DC2B}" type="pres">
      <dgm:prSet presAssocID="{42F6A1E5-EFC2-4EC0-A5E6-BCF13DA9B253}" presName="Name35" presStyleLbl="parChTrans1D2" presStyleIdx="2" presStyleCnt="3"/>
      <dgm:spPr/>
      <dgm:t>
        <a:bodyPr/>
        <a:lstStyle/>
        <a:p>
          <a:endParaRPr lang="ru-RU"/>
        </a:p>
      </dgm:t>
    </dgm:pt>
    <dgm:pt modelId="{B268B607-2D60-475C-A580-FB05799A7EA9}" type="pres">
      <dgm:prSet presAssocID="{84ED4092-7FAE-4711-B9C5-C365E0E11D1B}" presName="hierRoot2" presStyleCnt="0">
        <dgm:presLayoutVars>
          <dgm:hierBranch/>
        </dgm:presLayoutVars>
      </dgm:prSet>
      <dgm:spPr/>
    </dgm:pt>
    <dgm:pt modelId="{0FAD2C96-A851-4C4B-8169-9A68F24B7454}" type="pres">
      <dgm:prSet presAssocID="{84ED4092-7FAE-4711-B9C5-C365E0E11D1B}" presName="rootComposite" presStyleCnt="0"/>
      <dgm:spPr/>
    </dgm:pt>
    <dgm:pt modelId="{60066A51-D75B-4A92-A49C-1D7EE11B8C5B}" type="pres">
      <dgm:prSet presAssocID="{84ED4092-7FAE-4711-B9C5-C365E0E11D1B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6DB99A-23DB-47E9-AE50-DD2DFF88FE7B}" type="pres">
      <dgm:prSet presAssocID="{84ED4092-7FAE-4711-B9C5-C365E0E11D1B}" presName="rootConnector" presStyleLbl="node2" presStyleIdx="2" presStyleCnt="3"/>
      <dgm:spPr/>
      <dgm:t>
        <a:bodyPr/>
        <a:lstStyle/>
        <a:p>
          <a:endParaRPr lang="ru-RU"/>
        </a:p>
      </dgm:t>
    </dgm:pt>
    <dgm:pt modelId="{B6F2101E-E097-42A6-9307-49654D7A8A74}" type="pres">
      <dgm:prSet presAssocID="{84ED4092-7FAE-4711-B9C5-C365E0E11D1B}" presName="hierChild4" presStyleCnt="0"/>
      <dgm:spPr/>
    </dgm:pt>
    <dgm:pt modelId="{DE1004F6-5134-45A2-89E6-2EDBE6431C28}" type="pres">
      <dgm:prSet presAssocID="{84ED4092-7FAE-4711-B9C5-C365E0E11D1B}" presName="hierChild5" presStyleCnt="0"/>
      <dgm:spPr/>
    </dgm:pt>
    <dgm:pt modelId="{5571165F-2975-4A1C-8D3F-1BAA880BF0C1}" type="pres">
      <dgm:prSet presAssocID="{95F736F7-BFFC-40AA-8DAE-AC75966AEF56}" presName="hierChild3" presStyleCnt="0"/>
      <dgm:spPr/>
    </dgm:pt>
  </dgm:ptLst>
  <dgm:cxnLst>
    <dgm:cxn modelId="{CE7D21BA-B75F-4E4D-988E-86D8E7A25095}" srcId="{9294B641-5A8D-4138-BED8-F18B6356FF9E}" destId="{95F736F7-BFFC-40AA-8DAE-AC75966AEF56}" srcOrd="0" destOrd="0" parTransId="{781A2E96-B3C3-49AD-9861-D831BCEE64FE}" sibTransId="{C135B0FD-70B1-4F2D-9FF0-6C64C8831002}"/>
    <dgm:cxn modelId="{783717EB-17AE-46A4-BC18-6373F1FC0C9D}" type="presOf" srcId="{42F6A1E5-EFC2-4EC0-A5E6-BCF13DA9B253}" destId="{B6F05CF2-BD4D-40DC-9C25-55E8E969DC2B}" srcOrd="0" destOrd="0" presId="urn:microsoft.com/office/officeart/2005/8/layout/orgChart1"/>
    <dgm:cxn modelId="{52135B57-D74B-407F-A4D5-EF9DB744A80F}" type="presOf" srcId="{95F736F7-BFFC-40AA-8DAE-AC75966AEF56}" destId="{09593B14-A397-4C40-89FA-52FE050F4EF3}" srcOrd="1" destOrd="0" presId="urn:microsoft.com/office/officeart/2005/8/layout/orgChart1"/>
    <dgm:cxn modelId="{2B7BD6FA-4970-4564-AFE0-23C478FBE209}" type="presOf" srcId="{9294B641-5A8D-4138-BED8-F18B6356FF9E}" destId="{CA180451-1056-4890-892A-AABA5D5FD5B5}" srcOrd="0" destOrd="0" presId="urn:microsoft.com/office/officeart/2005/8/layout/orgChart1"/>
    <dgm:cxn modelId="{9F0BA3C1-A77B-4F32-A446-6EAE58B4DA5F}" type="presOf" srcId="{95F736F7-BFFC-40AA-8DAE-AC75966AEF56}" destId="{37DA75FA-CD70-4141-B436-59A8798D475D}" srcOrd="0" destOrd="0" presId="urn:microsoft.com/office/officeart/2005/8/layout/orgChart1"/>
    <dgm:cxn modelId="{82CC5C25-AE70-4213-9B43-ED32541704B7}" type="presOf" srcId="{BEA94F4D-B265-4D5C-9156-CAB20A0F12DB}" destId="{B3179376-166D-44AE-AD52-0AEA016CB35E}" srcOrd="1" destOrd="0" presId="urn:microsoft.com/office/officeart/2005/8/layout/orgChart1"/>
    <dgm:cxn modelId="{36D17EFC-F2D4-4F81-810D-B3A5C5E33B27}" type="presOf" srcId="{5DE795F4-27D8-43AC-A5C5-C2FC27306BA6}" destId="{D9C443CF-DF36-490A-800D-01699296716A}" srcOrd="1" destOrd="0" presId="urn:microsoft.com/office/officeart/2005/8/layout/orgChart1"/>
    <dgm:cxn modelId="{91D10B69-CC5B-48FC-B130-079A6772CA13}" srcId="{95F736F7-BFFC-40AA-8DAE-AC75966AEF56}" destId="{84ED4092-7FAE-4711-B9C5-C365E0E11D1B}" srcOrd="2" destOrd="0" parTransId="{42F6A1E5-EFC2-4EC0-A5E6-BCF13DA9B253}" sibTransId="{95BCF765-88AE-4F4C-9589-23AEB7988452}"/>
    <dgm:cxn modelId="{6968C46E-C030-4B61-A8D5-DC56ACF10D65}" type="presOf" srcId="{E037597A-B260-40D9-B89B-2FFF511CEFA8}" destId="{2D8DD3FC-FF62-43E6-A376-CE1F7708EBBC}" srcOrd="0" destOrd="0" presId="urn:microsoft.com/office/officeart/2005/8/layout/orgChart1"/>
    <dgm:cxn modelId="{6F888A83-5FCA-4C0B-8315-7993A81FE1B8}" type="presOf" srcId="{5DE795F4-27D8-43AC-A5C5-C2FC27306BA6}" destId="{EF74F7D1-5C68-42A7-B096-AB4F8691176D}" srcOrd="0" destOrd="0" presId="urn:microsoft.com/office/officeart/2005/8/layout/orgChart1"/>
    <dgm:cxn modelId="{7A93DF2F-BD3E-41D4-9644-0465031F7E29}" type="presOf" srcId="{84ED4092-7FAE-4711-B9C5-C365E0E11D1B}" destId="{226DB99A-23DB-47E9-AE50-DD2DFF88FE7B}" srcOrd="1" destOrd="0" presId="urn:microsoft.com/office/officeart/2005/8/layout/orgChart1"/>
    <dgm:cxn modelId="{10CC99D0-3835-4EE4-8A81-99CB7585A4D9}" srcId="{95F736F7-BFFC-40AA-8DAE-AC75966AEF56}" destId="{5DE795F4-27D8-43AC-A5C5-C2FC27306BA6}" srcOrd="0" destOrd="0" parTransId="{C35A9FFD-8C5B-4DCB-B632-53FA3A5453A8}" sibTransId="{0845F4A7-C7CF-48CB-9656-F1CE5F219ACA}"/>
    <dgm:cxn modelId="{F88B3F80-4710-42FC-A0D9-C897DF60960F}" type="presOf" srcId="{84ED4092-7FAE-4711-B9C5-C365E0E11D1B}" destId="{60066A51-D75B-4A92-A49C-1D7EE11B8C5B}" srcOrd="0" destOrd="0" presId="urn:microsoft.com/office/officeart/2005/8/layout/orgChart1"/>
    <dgm:cxn modelId="{83E9B5D6-B7FC-46F3-B253-EDA1C0083C24}" type="presOf" srcId="{C35A9FFD-8C5B-4DCB-B632-53FA3A5453A8}" destId="{80CAEA92-45C4-4AC3-A8F4-B0E1D5E83FD9}" srcOrd="0" destOrd="0" presId="urn:microsoft.com/office/officeart/2005/8/layout/orgChart1"/>
    <dgm:cxn modelId="{04B790BA-2C0C-4AC2-B081-261798008BF2}" type="presOf" srcId="{BEA94F4D-B265-4D5C-9156-CAB20A0F12DB}" destId="{FFC11867-5E63-47B4-9F2B-456B2D8551FB}" srcOrd="0" destOrd="0" presId="urn:microsoft.com/office/officeart/2005/8/layout/orgChart1"/>
    <dgm:cxn modelId="{3333F80B-6DD0-446F-9752-68A17CBC065D}" srcId="{95F736F7-BFFC-40AA-8DAE-AC75966AEF56}" destId="{BEA94F4D-B265-4D5C-9156-CAB20A0F12DB}" srcOrd="1" destOrd="0" parTransId="{E037597A-B260-40D9-B89B-2FFF511CEFA8}" sibTransId="{42EA1A63-6B36-468B-96EE-34FFF3593024}"/>
    <dgm:cxn modelId="{D020BBD3-A4E9-4033-879B-3E2650F8B8B0}" type="presParOf" srcId="{CA180451-1056-4890-892A-AABA5D5FD5B5}" destId="{B7145388-5146-4DB3-BD55-09AF4386690E}" srcOrd="0" destOrd="0" presId="urn:microsoft.com/office/officeart/2005/8/layout/orgChart1"/>
    <dgm:cxn modelId="{53DD9A3A-8DBE-48E6-B5B1-EE8DD3526174}" type="presParOf" srcId="{B7145388-5146-4DB3-BD55-09AF4386690E}" destId="{046904FA-83A7-49FB-AA85-8CD6976FD3C6}" srcOrd="0" destOrd="0" presId="urn:microsoft.com/office/officeart/2005/8/layout/orgChart1"/>
    <dgm:cxn modelId="{88C8154D-5A55-49D0-BDC8-F55C5659CA2E}" type="presParOf" srcId="{046904FA-83A7-49FB-AA85-8CD6976FD3C6}" destId="{37DA75FA-CD70-4141-B436-59A8798D475D}" srcOrd="0" destOrd="0" presId="urn:microsoft.com/office/officeart/2005/8/layout/orgChart1"/>
    <dgm:cxn modelId="{B7932E58-7649-4BDB-B0AD-CCEBC98BE0D7}" type="presParOf" srcId="{046904FA-83A7-49FB-AA85-8CD6976FD3C6}" destId="{09593B14-A397-4C40-89FA-52FE050F4EF3}" srcOrd="1" destOrd="0" presId="urn:microsoft.com/office/officeart/2005/8/layout/orgChart1"/>
    <dgm:cxn modelId="{C5932432-017C-4D9B-A707-6A16D42280B9}" type="presParOf" srcId="{B7145388-5146-4DB3-BD55-09AF4386690E}" destId="{3EEA8847-479F-452B-99A4-978332CCB4C7}" srcOrd="1" destOrd="0" presId="urn:microsoft.com/office/officeart/2005/8/layout/orgChart1"/>
    <dgm:cxn modelId="{07AE20A6-3E12-4443-9641-0519D7934173}" type="presParOf" srcId="{3EEA8847-479F-452B-99A4-978332CCB4C7}" destId="{80CAEA92-45C4-4AC3-A8F4-B0E1D5E83FD9}" srcOrd="0" destOrd="0" presId="urn:microsoft.com/office/officeart/2005/8/layout/orgChart1"/>
    <dgm:cxn modelId="{145A597B-9FD5-4891-B9D3-DCE9EAB1A4AE}" type="presParOf" srcId="{3EEA8847-479F-452B-99A4-978332CCB4C7}" destId="{DFAFF6D4-2B6C-47C0-9EE3-D78E34C47F63}" srcOrd="1" destOrd="0" presId="urn:microsoft.com/office/officeart/2005/8/layout/orgChart1"/>
    <dgm:cxn modelId="{3E7BE463-A8DE-48AC-88AE-EC03E7186661}" type="presParOf" srcId="{DFAFF6D4-2B6C-47C0-9EE3-D78E34C47F63}" destId="{C546DF86-0BBE-476D-905C-95633B50F9E2}" srcOrd="0" destOrd="0" presId="urn:microsoft.com/office/officeart/2005/8/layout/orgChart1"/>
    <dgm:cxn modelId="{9D55823C-2931-4D37-AF39-8D40AE644123}" type="presParOf" srcId="{C546DF86-0BBE-476D-905C-95633B50F9E2}" destId="{EF74F7D1-5C68-42A7-B096-AB4F8691176D}" srcOrd="0" destOrd="0" presId="urn:microsoft.com/office/officeart/2005/8/layout/orgChart1"/>
    <dgm:cxn modelId="{E0BFA122-BD0C-4CCE-A91C-36F576BA8777}" type="presParOf" srcId="{C546DF86-0BBE-476D-905C-95633B50F9E2}" destId="{D9C443CF-DF36-490A-800D-01699296716A}" srcOrd="1" destOrd="0" presId="urn:microsoft.com/office/officeart/2005/8/layout/orgChart1"/>
    <dgm:cxn modelId="{19707F0D-4EEE-4D41-A27C-4B603C441DC2}" type="presParOf" srcId="{DFAFF6D4-2B6C-47C0-9EE3-D78E34C47F63}" destId="{A534008E-EF0B-41BC-A220-A125031EF7D1}" srcOrd="1" destOrd="0" presId="urn:microsoft.com/office/officeart/2005/8/layout/orgChart1"/>
    <dgm:cxn modelId="{5E2E9104-8AAC-4D01-BDB5-1270E87828B6}" type="presParOf" srcId="{DFAFF6D4-2B6C-47C0-9EE3-D78E34C47F63}" destId="{3E1B6933-D5AB-49D6-946F-D2B627046265}" srcOrd="2" destOrd="0" presId="urn:microsoft.com/office/officeart/2005/8/layout/orgChart1"/>
    <dgm:cxn modelId="{0DC373A0-6E74-4E7E-8ED4-A3759BC850EE}" type="presParOf" srcId="{3EEA8847-479F-452B-99A4-978332CCB4C7}" destId="{2D8DD3FC-FF62-43E6-A376-CE1F7708EBBC}" srcOrd="2" destOrd="0" presId="urn:microsoft.com/office/officeart/2005/8/layout/orgChart1"/>
    <dgm:cxn modelId="{B3711F3F-2BDC-4219-99E1-C9C8A62AD46D}" type="presParOf" srcId="{3EEA8847-479F-452B-99A4-978332CCB4C7}" destId="{D2BBCB1A-043C-4103-B78B-74A83240F0D9}" srcOrd="3" destOrd="0" presId="urn:microsoft.com/office/officeart/2005/8/layout/orgChart1"/>
    <dgm:cxn modelId="{5487C9A0-7D2F-4BF4-B9B1-41A2A46FEBD0}" type="presParOf" srcId="{D2BBCB1A-043C-4103-B78B-74A83240F0D9}" destId="{87B4D9CB-52A3-44AE-B592-AAC05608FB00}" srcOrd="0" destOrd="0" presId="urn:microsoft.com/office/officeart/2005/8/layout/orgChart1"/>
    <dgm:cxn modelId="{EF8B3AC1-B012-4D5A-86FF-FE54AA18E473}" type="presParOf" srcId="{87B4D9CB-52A3-44AE-B592-AAC05608FB00}" destId="{FFC11867-5E63-47B4-9F2B-456B2D8551FB}" srcOrd="0" destOrd="0" presId="urn:microsoft.com/office/officeart/2005/8/layout/orgChart1"/>
    <dgm:cxn modelId="{86ABB20D-6ADE-43C0-B277-6DA45AF872B8}" type="presParOf" srcId="{87B4D9CB-52A3-44AE-B592-AAC05608FB00}" destId="{B3179376-166D-44AE-AD52-0AEA016CB35E}" srcOrd="1" destOrd="0" presId="urn:microsoft.com/office/officeart/2005/8/layout/orgChart1"/>
    <dgm:cxn modelId="{49EFB2B5-164A-42A1-AC54-B627D2AFD84C}" type="presParOf" srcId="{D2BBCB1A-043C-4103-B78B-74A83240F0D9}" destId="{94FDECFE-7F3A-4856-B8DB-CF47F16B7F4B}" srcOrd="1" destOrd="0" presId="urn:microsoft.com/office/officeart/2005/8/layout/orgChart1"/>
    <dgm:cxn modelId="{F9E1ED8E-3206-42D4-A376-D6556B88E1FD}" type="presParOf" srcId="{D2BBCB1A-043C-4103-B78B-74A83240F0D9}" destId="{29F23FE6-E8A0-49A1-88A9-2FBDF2F69DF0}" srcOrd="2" destOrd="0" presId="urn:microsoft.com/office/officeart/2005/8/layout/orgChart1"/>
    <dgm:cxn modelId="{1E88B5DE-447E-451B-A8F2-15073B5E4867}" type="presParOf" srcId="{3EEA8847-479F-452B-99A4-978332CCB4C7}" destId="{B6F05CF2-BD4D-40DC-9C25-55E8E969DC2B}" srcOrd="4" destOrd="0" presId="urn:microsoft.com/office/officeart/2005/8/layout/orgChart1"/>
    <dgm:cxn modelId="{6343A337-C96E-430A-B9CB-C253511887C3}" type="presParOf" srcId="{3EEA8847-479F-452B-99A4-978332CCB4C7}" destId="{B268B607-2D60-475C-A580-FB05799A7EA9}" srcOrd="5" destOrd="0" presId="urn:microsoft.com/office/officeart/2005/8/layout/orgChart1"/>
    <dgm:cxn modelId="{D563E41C-60C5-4799-ADDD-110F02FDB381}" type="presParOf" srcId="{B268B607-2D60-475C-A580-FB05799A7EA9}" destId="{0FAD2C96-A851-4C4B-8169-9A68F24B7454}" srcOrd="0" destOrd="0" presId="urn:microsoft.com/office/officeart/2005/8/layout/orgChart1"/>
    <dgm:cxn modelId="{AA32ADA2-529A-4B8D-83E6-E593F710079D}" type="presParOf" srcId="{0FAD2C96-A851-4C4B-8169-9A68F24B7454}" destId="{60066A51-D75B-4A92-A49C-1D7EE11B8C5B}" srcOrd="0" destOrd="0" presId="urn:microsoft.com/office/officeart/2005/8/layout/orgChart1"/>
    <dgm:cxn modelId="{1513C94B-AAD0-4E29-A4F8-1D6183ACD67F}" type="presParOf" srcId="{0FAD2C96-A851-4C4B-8169-9A68F24B7454}" destId="{226DB99A-23DB-47E9-AE50-DD2DFF88FE7B}" srcOrd="1" destOrd="0" presId="urn:microsoft.com/office/officeart/2005/8/layout/orgChart1"/>
    <dgm:cxn modelId="{FC479AA4-C3BB-44B8-9E15-5EBF5734A6EC}" type="presParOf" srcId="{B268B607-2D60-475C-A580-FB05799A7EA9}" destId="{B6F2101E-E097-42A6-9307-49654D7A8A74}" srcOrd="1" destOrd="0" presId="urn:microsoft.com/office/officeart/2005/8/layout/orgChart1"/>
    <dgm:cxn modelId="{DC7FED6E-F24A-436C-BEB9-9A8520B9BEE9}" type="presParOf" srcId="{B268B607-2D60-475C-A580-FB05799A7EA9}" destId="{DE1004F6-5134-45A2-89E6-2EDBE6431C28}" srcOrd="2" destOrd="0" presId="urn:microsoft.com/office/officeart/2005/8/layout/orgChart1"/>
    <dgm:cxn modelId="{F59C0916-3E02-430C-B425-E0A792D96B44}" type="presParOf" srcId="{B7145388-5146-4DB3-BD55-09AF4386690E}" destId="{5571165F-2975-4A1C-8D3F-1BAA880BF0C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F05CF2-BD4D-40DC-9C25-55E8E969DC2B}">
      <dsp:nvSpPr>
        <dsp:cNvPr id="0" name=""/>
        <dsp:cNvSpPr/>
      </dsp:nvSpPr>
      <dsp:spPr>
        <a:xfrm>
          <a:off x="3671887" y="786746"/>
          <a:ext cx="1900959" cy="3299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959"/>
              </a:lnTo>
              <a:lnTo>
                <a:pt x="1900959" y="164959"/>
              </a:lnTo>
              <a:lnTo>
                <a:pt x="1900959" y="3299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8DD3FC-FF62-43E6-A376-CE1F7708EBBC}">
      <dsp:nvSpPr>
        <dsp:cNvPr id="0" name=""/>
        <dsp:cNvSpPr/>
      </dsp:nvSpPr>
      <dsp:spPr>
        <a:xfrm>
          <a:off x="3626167" y="786746"/>
          <a:ext cx="91440" cy="3299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99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CAEA92-45C4-4AC3-A8F4-B0E1D5E83FD9}">
      <dsp:nvSpPr>
        <dsp:cNvPr id="0" name=""/>
        <dsp:cNvSpPr/>
      </dsp:nvSpPr>
      <dsp:spPr>
        <a:xfrm>
          <a:off x="1770928" y="786746"/>
          <a:ext cx="1900959" cy="329918"/>
        </a:xfrm>
        <a:custGeom>
          <a:avLst/>
          <a:gdLst/>
          <a:ahLst/>
          <a:cxnLst/>
          <a:rect l="0" t="0" r="0" b="0"/>
          <a:pathLst>
            <a:path>
              <a:moveTo>
                <a:pt x="1900959" y="0"/>
              </a:moveTo>
              <a:lnTo>
                <a:pt x="1900959" y="164959"/>
              </a:lnTo>
              <a:lnTo>
                <a:pt x="0" y="164959"/>
              </a:lnTo>
              <a:lnTo>
                <a:pt x="0" y="3299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DA75FA-CD70-4141-B436-59A8798D475D}">
      <dsp:nvSpPr>
        <dsp:cNvPr id="0" name=""/>
        <dsp:cNvSpPr/>
      </dsp:nvSpPr>
      <dsp:spPr>
        <a:xfrm>
          <a:off x="2886367" y="1226"/>
          <a:ext cx="1571040" cy="7855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ru-RU" altLang="ru-RU" sz="1600" b="1" i="0" u="none" strike="noStrike" kern="1200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Times New Roman" pitchFamily="18" charset="0"/>
              <a:cs typeface="Arial" charset="0"/>
            </a:rPr>
            <a:t>Детский зоопарк</a:t>
          </a:r>
        </a:p>
      </dsp:txBody>
      <dsp:txXfrm>
        <a:off x="2886367" y="1226"/>
        <a:ext cx="1571040" cy="785520"/>
      </dsp:txXfrm>
    </dsp:sp>
    <dsp:sp modelId="{EF74F7D1-5C68-42A7-B096-AB4F8691176D}">
      <dsp:nvSpPr>
        <dsp:cNvPr id="0" name=""/>
        <dsp:cNvSpPr/>
      </dsp:nvSpPr>
      <dsp:spPr>
        <a:xfrm>
          <a:off x="985407" y="1116665"/>
          <a:ext cx="1571040" cy="7855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ru-RU" altLang="ru-RU" sz="1600" b="1" i="0" u="none" strike="noStrike" kern="1200" cap="none" normalizeH="0" baseline="0" smtClean="0">
              <a:ln>
                <a:noFill/>
              </a:ln>
              <a:solidFill>
                <a:srgbClr val="003300"/>
              </a:solidFill>
              <a:effectLst/>
              <a:latin typeface="Times New Roman" pitchFamily="18" charset="0"/>
              <a:cs typeface="Arial" charset="0"/>
            </a:rPr>
            <a:t>террариум</a:t>
          </a:r>
        </a:p>
      </dsp:txBody>
      <dsp:txXfrm>
        <a:off x="985407" y="1116665"/>
        <a:ext cx="1571040" cy="785520"/>
      </dsp:txXfrm>
    </dsp:sp>
    <dsp:sp modelId="{FFC11867-5E63-47B4-9F2B-456B2D8551FB}">
      <dsp:nvSpPr>
        <dsp:cNvPr id="0" name=""/>
        <dsp:cNvSpPr/>
      </dsp:nvSpPr>
      <dsp:spPr>
        <a:xfrm>
          <a:off x="2886367" y="1116665"/>
          <a:ext cx="1571040" cy="7855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ru-RU" altLang="ru-RU" sz="1600" b="1" i="0" u="none" strike="noStrike" kern="1200" cap="none" normalizeH="0" baseline="0" dirty="0" err="1" smtClean="0">
              <a:ln>
                <a:noFill/>
              </a:ln>
              <a:solidFill>
                <a:srgbClr val="003300"/>
              </a:solidFill>
              <a:effectLst/>
              <a:latin typeface="Times New Roman" pitchFamily="18" charset="0"/>
              <a:cs typeface="Arial" charset="0"/>
            </a:rPr>
            <a:t>фазанарий</a:t>
          </a:r>
          <a:endParaRPr kumimoji="1" lang="ru-RU" altLang="ru-RU" sz="1600" b="1" i="0" u="none" strike="noStrike" kern="1200" cap="none" normalizeH="0" baseline="0" dirty="0" smtClean="0">
            <a:ln>
              <a:noFill/>
            </a:ln>
            <a:solidFill>
              <a:srgbClr val="003300"/>
            </a:solidFill>
            <a:effectLst/>
            <a:latin typeface="Times New Roman" pitchFamily="18" charset="0"/>
            <a:cs typeface="Arial" charset="0"/>
          </a:endParaRPr>
        </a:p>
      </dsp:txBody>
      <dsp:txXfrm>
        <a:off x="2886367" y="1116665"/>
        <a:ext cx="1571040" cy="785520"/>
      </dsp:txXfrm>
    </dsp:sp>
    <dsp:sp modelId="{60066A51-D75B-4A92-A49C-1D7EE11B8C5B}">
      <dsp:nvSpPr>
        <dsp:cNvPr id="0" name=""/>
        <dsp:cNvSpPr/>
      </dsp:nvSpPr>
      <dsp:spPr>
        <a:xfrm>
          <a:off x="4787326" y="1116665"/>
          <a:ext cx="1571040" cy="7855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ru-RU" altLang="ru-RU" sz="1600" b="1" i="0" u="none" strike="noStrike" kern="1200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Times New Roman" pitchFamily="18" charset="0"/>
              <a:cs typeface="Arial" charset="0"/>
            </a:rPr>
            <a:t>млекопитающие</a:t>
          </a:r>
        </a:p>
      </dsp:txBody>
      <dsp:txXfrm>
        <a:off x="4787326" y="1116665"/>
        <a:ext cx="1571040" cy="785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0.4995</cdr:x>
      <cdr:y>0.5005</cdr:y>
    </cdr:from>
    <cdr:to>
      <cdr:x>0.50975</cdr:x>
      <cdr:y>0.53675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20988" y="2502813"/>
          <a:ext cx="66097" cy="1812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18288" tIns="0" rIns="0" bIns="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7826" cy="51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65" tIns="47383" rIns="94765" bIns="47383" numCol="1" anchor="t" anchorCtr="0" compatLnSpc="1">
            <a:prstTxWarp prst="textNoShape">
              <a:avLst/>
            </a:prstTxWarp>
          </a:bodyPr>
          <a:lstStyle>
            <a:lvl1pPr algn="l">
              <a:defRPr kumimoji="0"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063" y="0"/>
            <a:ext cx="3077826" cy="51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65" tIns="47383" rIns="94765" bIns="47383" numCol="1" anchor="t" anchorCtr="0" compatLnSpc="1">
            <a:prstTxWarp prst="textNoShape">
              <a:avLst/>
            </a:prstTxWarp>
          </a:bodyPr>
          <a:lstStyle>
            <a:lvl1pPr algn="r">
              <a:defRPr kumimoji="0"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0800"/>
            <a:ext cx="3077826" cy="51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65" tIns="47383" rIns="94765" bIns="47383" numCol="1" anchor="b" anchorCtr="0" compatLnSpc="1">
            <a:prstTxWarp prst="textNoShape">
              <a:avLst/>
            </a:prstTxWarp>
          </a:bodyPr>
          <a:lstStyle>
            <a:lvl1pPr algn="l">
              <a:defRPr kumimoji="0"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063" y="9720800"/>
            <a:ext cx="3077826" cy="51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65" tIns="47383" rIns="94765" bIns="47383" numCol="1" anchor="b" anchorCtr="0" compatLnSpc="1">
            <a:prstTxWarp prst="textNoShape">
              <a:avLst/>
            </a:prstTxWarp>
          </a:bodyPr>
          <a:lstStyle>
            <a:lvl1pPr algn="r">
              <a:defRPr kumimoji="0" sz="1300"/>
            </a:lvl1pPr>
          </a:lstStyle>
          <a:p>
            <a:pPr>
              <a:defRPr/>
            </a:pPr>
            <a:fld id="{C615135A-EE9D-4D98-8206-860DFB6F6A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182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7826" cy="51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4765" tIns="47383" rIns="94765" bIns="47383" numCol="1" anchor="t" anchorCtr="0" compatLnSpc="1">
            <a:prstTxWarp prst="textNoShape">
              <a:avLst/>
            </a:prstTxWarp>
          </a:bodyPr>
          <a:lstStyle>
            <a:lvl1pPr algn="l" hangingPunct="0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77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38200" y="768350"/>
            <a:ext cx="5424488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896" y="4860402"/>
            <a:ext cx="5207098" cy="460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4765" tIns="47383" rIns="94765" bIns="473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063" y="0"/>
            <a:ext cx="3077826" cy="51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4765" tIns="47383" rIns="94765" bIns="47383" numCol="1" anchor="t" anchorCtr="0" compatLnSpc="1">
            <a:prstTxWarp prst="textNoShape">
              <a:avLst/>
            </a:prstTxWarp>
          </a:bodyPr>
          <a:lstStyle>
            <a:lvl1pPr algn="r" hangingPunct="0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0800"/>
            <a:ext cx="3077826" cy="51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4765" tIns="47383" rIns="94765" bIns="47383" numCol="1" anchor="b" anchorCtr="0" compatLnSpc="1">
            <a:prstTxWarp prst="textNoShape">
              <a:avLst/>
            </a:prstTxWarp>
          </a:bodyPr>
          <a:lstStyle>
            <a:lvl1pPr algn="l" hangingPunct="0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063" y="9720800"/>
            <a:ext cx="3077826" cy="51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4765" tIns="47383" rIns="94765" bIns="47383" numCol="1" anchor="b" anchorCtr="0" compatLnSpc="1">
            <a:prstTxWarp prst="textNoShape">
              <a:avLst/>
            </a:prstTxWarp>
          </a:bodyPr>
          <a:lstStyle>
            <a:lvl1pPr algn="r" hangingPunct="0">
              <a:defRPr sz="1300"/>
            </a:lvl1pPr>
          </a:lstStyle>
          <a:p>
            <a:pPr>
              <a:defRPr/>
            </a:pPr>
            <a:fld id="{5F4268BD-87C9-4B85-82E8-3F69EA7747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0278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38CF34-4721-42FE-A23C-07E7561B0635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33C38E-D9BE-4FEC-962D-77718C8F768B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A675A2-BB72-40AE-9833-7CD70B28E5E5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273E69-6680-476D-B28F-C0799CDAC0D8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1688" y="2349500"/>
            <a:ext cx="9090025" cy="16208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375" y="4284663"/>
            <a:ext cx="7486650" cy="1931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0DD72-1922-4FAB-B7B6-8E289599B3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84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988" y="1763713"/>
            <a:ext cx="9623425" cy="499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19413-CD73-4738-803F-2C83CE73B2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94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3350" y="303213"/>
            <a:ext cx="2405063" cy="6451600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988" y="303213"/>
            <a:ext cx="7065962" cy="6451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55175-8937-4BEA-A76A-6A7BE8C56A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3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534988" y="303213"/>
            <a:ext cx="9623425" cy="645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8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9FF21-B719-482C-BDE1-7A65C1F5E6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38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34988" y="1763713"/>
            <a:ext cx="4735512" cy="4991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422900" y="1763713"/>
            <a:ext cx="4735513" cy="2419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422900" y="4335463"/>
            <a:ext cx="4735513" cy="2419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8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7AF52-4CEA-4A76-894B-4894A17558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18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34988" y="303213"/>
            <a:ext cx="9623425" cy="126047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4988" y="1763713"/>
            <a:ext cx="4735512" cy="2419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422900" y="1763713"/>
            <a:ext cx="4735513" cy="2419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34988" y="4335463"/>
            <a:ext cx="4735512" cy="2419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22900" y="4335463"/>
            <a:ext cx="4735513" cy="2419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8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48034-6B8A-425A-AF14-1A37AD5FDC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68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988" y="1763713"/>
            <a:ext cx="9623425" cy="4991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FAF19-896F-49F7-B96F-93FE8FF8DB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97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30193-B4F0-4BFD-A82F-CDD0618819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58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4988" y="1763713"/>
            <a:ext cx="4735512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22900" y="1763713"/>
            <a:ext cx="4735513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AD12F-38DA-4EFD-98CA-E6D25BF085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88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8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C59F8-F831-4EC1-977C-D9AF22B35F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9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8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AF731-DB1B-4E39-9309-0BD4894439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3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8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CA75A-0995-4FAA-BF27-0D1BAC6519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77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5345D-58CC-4948-BE0D-470FBD1BE4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9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B8543-0EAF-485B-9084-A273A5D732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00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CCFFCC"/>
            </a:gs>
            <a:gs pos="50000">
              <a:srgbClr val="FFFFFF"/>
            </a:gs>
            <a:gs pos="100000">
              <a:srgbClr val="CC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ChangeArrowheads="1"/>
          </p:cNvSpPr>
          <p:nvPr/>
        </p:nvSpPr>
        <p:spPr bwMode="blackWhite">
          <a:xfrm>
            <a:off x="2895600" y="0"/>
            <a:ext cx="7796213" cy="3365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endParaRPr lang="ru-RU" altLang="ru-RU" sz="2400"/>
          </a:p>
        </p:txBody>
      </p:sp>
      <p:sp>
        <p:nvSpPr>
          <p:cNvPr id="2051" name="Rectangle 10"/>
          <p:cNvSpPr>
            <a:spLocks noChangeArrowheads="1"/>
          </p:cNvSpPr>
          <p:nvPr/>
        </p:nvSpPr>
        <p:spPr bwMode="blackWhite">
          <a:xfrm>
            <a:off x="0" y="7237413"/>
            <a:ext cx="10687050" cy="323850"/>
          </a:xfrm>
          <a:prstGeom prst="rect">
            <a:avLst/>
          </a:prstGeom>
          <a:gradFill rotWithShape="1">
            <a:gsLst>
              <a:gs pos="0">
                <a:srgbClr val="66FF99"/>
              </a:gs>
              <a:gs pos="100000">
                <a:srgbClr val="00B45A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endParaRPr lang="ru-RU" altLang="ru-RU" sz="2400"/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dt" sz="half" idx="2"/>
          </p:nvPr>
        </p:nvSpPr>
        <p:spPr bwMode="blackWhite">
          <a:xfrm>
            <a:off x="8094663" y="7308850"/>
            <a:ext cx="22272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>
              <a:defRPr kumimoji="0" sz="1000">
                <a:solidFill>
                  <a:srgbClr val="00764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3" name="Rectangle 36"/>
          <p:cNvSpPr>
            <a:spLocks noChangeArrowheads="1"/>
          </p:cNvSpPr>
          <p:nvPr/>
        </p:nvSpPr>
        <p:spPr bwMode="blackWhite">
          <a:xfrm>
            <a:off x="2889250" y="0"/>
            <a:ext cx="7804150" cy="336550"/>
          </a:xfrm>
          <a:prstGeom prst="rect">
            <a:avLst/>
          </a:prstGeom>
          <a:gradFill rotWithShape="1">
            <a:gsLst>
              <a:gs pos="0">
                <a:srgbClr val="66FF99"/>
              </a:gs>
              <a:gs pos="100000">
                <a:srgbClr val="00B45A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69" tIns="0" rIns="92069" bIns="46035"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endParaRPr kumimoji="0" lang="ru-RU" altLang="ru-RU" sz="2000" b="1" i="1">
              <a:solidFill>
                <a:srgbClr val="007641"/>
              </a:solidFill>
            </a:endParaRPr>
          </a:p>
        </p:txBody>
      </p:sp>
      <p:sp>
        <p:nvSpPr>
          <p:cNvPr id="2054" name="Rectangle 68"/>
          <p:cNvSpPr>
            <a:spLocks noChangeArrowheads="1"/>
          </p:cNvSpPr>
          <p:nvPr/>
        </p:nvSpPr>
        <p:spPr bwMode="auto">
          <a:xfrm>
            <a:off x="0" y="0"/>
            <a:ext cx="2895600" cy="336550"/>
          </a:xfrm>
          <a:prstGeom prst="rect">
            <a:avLst/>
          </a:prstGeom>
          <a:gradFill rotWithShape="1">
            <a:gsLst>
              <a:gs pos="0">
                <a:srgbClr val="66FF99"/>
              </a:gs>
              <a:gs pos="100000">
                <a:srgbClr val="00B45A"/>
              </a:gs>
            </a:gsLst>
            <a:path path="rect">
              <a:fillToRect l="100000" t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endParaRPr lang="ru-RU" altLang="ru-RU" sz="2400"/>
          </a:p>
        </p:txBody>
      </p:sp>
      <p:grpSp>
        <p:nvGrpSpPr>
          <p:cNvPr id="2055" name="Group 164"/>
          <p:cNvGrpSpPr>
            <a:grpSpLocks/>
          </p:cNvGrpSpPr>
          <p:nvPr/>
        </p:nvGrpSpPr>
        <p:grpSpPr bwMode="auto">
          <a:xfrm>
            <a:off x="282575" y="525463"/>
            <a:ext cx="10410825" cy="1160462"/>
            <a:chOff x="0" y="1536"/>
            <a:chExt cx="5675" cy="663"/>
          </a:xfrm>
        </p:grpSpPr>
        <p:grpSp>
          <p:nvGrpSpPr>
            <p:cNvPr id="2057" name="Group 165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2064" name="Rectangle 166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65" name="Rectangle 167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grpSp>
          <p:nvGrpSpPr>
            <p:cNvPr id="2058" name="Group 168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2062" name="Rectangle 169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63" name="Rectangle 170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2059" name="Rectangle 171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060" name="Rectangle 172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061" name="Rectangle 173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1208" name="Rectangle 18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23288" y="6948488"/>
            <a:ext cx="20796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>
              <a:defRPr kumimoji="0">
                <a:latin typeface="Verdana" pitchFamily="34" charset="0"/>
              </a:defRPr>
            </a:lvl1pPr>
          </a:lstStyle>
          <a:p>
            <a:pPr>
              <a:defRPr/>
            </a:pPr>
            <a:fld id="{23FD8C1C-46DF-4F59-897C-9DDD74E3A7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r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defRPr sz="3600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defRPr sz="3600" i="1">
          <a:solidFill>
            <a:schemeClr val="tx1"/>
          </a:solidFill>
          <a:latin typeface="Times New Roman" pitchFamily="18" charset="0"/>
        </a:defRPr>
      </a:lvl2pPr>
      <a:lvl3pPr algn="r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defRPr sz="3600" i="1">
          <a:solidFill>
            <a:schemeClr val="tx1"/>
          </a:solidFill>
          <a:latin typeface="Times New Roman" pitchFamily="18" charset="0"/>
        </a:defRPr>
      </a:lvl3pPr>
      <a:lvl4pPr algn="r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defRPr sz="3600" i="1">
          <a:solidFill>
            <a:schemeClr val="tx1"/>
          </a:solidFill>
          <a:latin typeface="Times New Roman" pitchFamily="18" charset="0"/>
        </a:defRPr>
      </a:lvl4pPr>
      <a:lvl5pPr algn="r" rtl="0" eaLnBrk="0" fontAlgn="base" hangingPunct="0">
        <a:lnSpc>
          <a:spcPct val="80000"/>
        </a:lnSpc>
        <a:spcBef>
          <a:spcPct val="50000"/>
        </a:spcBef>
        <a:spcAft>
          <a:spcPct val="0"/>
        </a:spcAft>
        <a:defRPr sz="3600" i="1">
          <a:solidFill>
            <a:schemeClr val="tx1"/>
          </a:solidFill>
          <a:latin typeface="Times New Roman" pitchFamily="18" charset="0"/>
        </a:defRPr>
      </a:lvl5pPr>
      <a:lvl6pPr marL="457200" algn="r" rtl="0" fontAlgn="base">
        <a:lnSpc>
          <a:spcPct val="80000"/>
        </a:lnSpc>
        <a:spcBef>
          <a:spcPct val="50000"/>
        </a:spcBef>
        <a:spcAft>
          <a:spcPct val="0"/>
        </a:spcAft>
        <a:defRPr sz="3600" i="1">
          <a:solidFill>
            <a:schemeClr val="tx1"/>
          </a:solidFill>
          <a:latin typeface="Times New Roman" pitchFamily="18" charset="0"/>
        </a:defRPr>
      </a:lvl6pPr>
      <a:lvl7pPr marL="914400" algn="r" rtl="0" fontAlgn="base">
        <a:lnSpc>
          <a:spcPct val="80000"/>
        </a:lnSpc>
        <a:spcBef>
          <a:spcPct val="50000"/>
        </a:spcBef>
        <a:spcAft>
          <a:spcPct val="0"/>
        </a:spcAft>
        <a:defRPr sz="3600" i="1">
          <a:solidFill>
            <a:schemeClr val="tx1"/>
          </a:solidFill>
          <a:latin typeface="Times New Roman" pitchFamily="18" charset="0"/>
        </a:defRPr>
      </a:lvl7pPr>
      <a:lvl8pPr marL="1371600" algn="r" rtl="0" fontAlgn="base">
        <a:lnSpc>
          <a:spcPct val="80000"/>
        </a:lnSpc>
        <a:spcBef>
          <a:spcPct val="50000"/>
        </a:spcBef>
        <a:spcAft>
          <a:spcPct val="0"/>
        </a:spcAft>
        <a:defRPr sz="3600" i="1">
          <a:solidFill>
            <a:schemeClr val="tx1"/>
          </a:solidFill>
          <a:latin typeface="Times New Roman" pitchFamily="18" charset="0"/>
        </a:defRPr>
      </a:lvl8pPr>
      <a:lvl9pPr marL="1828800" algn="r" rtl="0" fontAlgn="base">
        <a:lnSpc>
          <a:spcPct val="80000"/>
        </a:lnSpc>
        <a:spcBef>
          <a:spcPct val="50000"/>
        </a:spcBef>
        <a:spcAft>
          <a:spcPct val="0"/>
        </a:spcAft>
        <a:defRPr sz="3600" i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733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301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chart" Target="../charts/chart2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26" Type="http://schemas.openxmlformats.org/officeDocument/2006/relationships/image" Target="../media/image106.jpg"/><Relationship Id="rId3" Type="http://schemas.openxmlformats.org/officeDocument/2006/relationships/image" Target="../media/image85.png"/><Relationship Id="rId21" Type="http://schemas.openxmlformats.org/officeDocument/2006/relationships/image" Target="../media/image101.png"/><Relationship Id="rId7" Type="http://schemas.openxmlformats.org/officeDocument/2006/relationships/image" Target="../media/image88.jpeg"/><Relationship Id="rId12" Type="http://schemas.microsoft.com/office/2007/relationships/hdphoto" Target="../media/hdphoto7.wdp"/><Relationship Id="rId17" Type="http://schemas.openxmlformats.org/officeDocument/2006/relationships/image" Target="../media/image97.png"/><Relationship Id="rId25" Type="http://schemas.openxmlformats.org/officeDocument/2006/relationships/image" Target="../media/image105.jpg"/><Relationship Id="rId2" Type="http://schemas.openxmlformats.org/officeDocument/2006/relationships/image" Target="../media/image84.jpe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29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92.png"/><Relationship Id="rId24" Type="http://schemas.openxmlformats.org/officeDocument/2006/relationships/image" Target="../media/image104.jpeg"/><Relationship Id="rId5" Type="http://schemas.openxmlformats.org/officeDocument/2006/relationships/image" Target="../media/image87.jpeg"/><Relationship Id="rId15" Type="http://schemas.openxmlformats.org/officeDocument/2006/relationships/image" Target="../media/image95.jpeg"/><Relationship Id="rId23" Type="http://schemas.openxmlformats.org/officeDocument/2006/relationships/image" Target="../media/image103.jpeg"/><Relationship Id="rId28" Type="http://schemas.openxmlformats.org/officeDocument/2006/relationships/image" Target="../media/image108.jpeg"/><Relationship Id="rId10" Type="http://schemas.openxmlformats.org/officeDocument/2006/relationships/image" Target="../media/image91.jpeg"/><Relationship Id="rId19" Type="http://schemas.openxmlformats.org/officeDocument/2006/relationships/image" Target="../media/image99.png"/><Relationship Id="rId4" Type="http://schemas.openxmlformats.org/officeDocument/2006/relationships/image" Target="../media/image86.jpeg"/><Relationship Id="rId9" Type="http://schemas.openxmlformats.org/officeDocument/2006/relationships/image" Target="../media/image90.jpeg"/><Relationship Id="rId14" Type="http://schemas.openxmlformats.org/officeDocument/2006/relationships/image" Target="../media/image94.png"/><Relationship Id="rId22" Type="http://schemas.openxmlformats.org/officeDocument/2006/relationships/image" Target="../media/image102.jpg"/><Relationship Id="rId27" Type="http://schemas.openxmlformats.org/officeDocument/2006/relationships/image" Target="../media/image107.jpg"/><Relationship Id="rId30" Type="http://schemas.openxmlformats.org/officeDocument/2006/relationships/image" Target="../media/image11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5.jpeg"/><Relationship Id="rId7" Type="http://schemas.openxmlformats.org/officeDocument/2006/relationships/image" Target="../media/image128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microsoft.com/office/2007/relationships/hdphoto" Target="../media/hdphoto9.wdp"/><Relationship Id="rId5" Type="http://schemas.openxmlformats.org/officeDocument/2006/relationships/image" Target="../media/image127.jpeg"/><Relationship Id="rId10" Type="http://schemas.openxmlformats.org/officeDocument/2006/relationships/image" Target="../media/image131.jpeg"/><Relationship Id="rId4" Type="http://schemas.openxmlformats.org/officeDocument/2006/relationships/image" Target="../media/image126.jpeg"/><Relationship Id="rId9" Type="http://schemas.openxmlformats.org/officeDocument/2006/relationships/image" Target="../media/image1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9.jpeg"/><Relationship Id="rId7" Type="http://schemas.openxmlformats.org/officeDocument/2006/relationships/image" Target="../media/image152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png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9.jpeg"/><Relationship Id="rId5" Type="http://schemas.openxmlformats.org/officeDocument/2006/relationships/image" Target="../media/image5.jpeg"/><Relationship Id="rId10" Type="http://schemas.openxmlformats.org/officeDocument/2006/relationships/image" Target="../media/image8.jpeg"/><Relationship Id="rId4" Type="http://schemas.openxmlformats.org/officeDocument/2006/relationships/image" Target="../media/image4.jpeg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wm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jpe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jpeg"/><Relationship Id="rId11" Type="http://schemas.openxmlformats.org/officeDocument/2006/relationships/image" Target="../media/image23.jpeg"/><Relationship Id="rId5" Type="http://schemas.openxmlformats.org/officeDocument/2006/relationships/slide" Target="slide14.xml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openxmlformats.org/officeDocument/2006/relationships/image" Target="../media/image19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0.jpeg"/><Relationship Id="rId10" Type="http://schemas.openxmlformats.org/officeDocument/2006/relationships/image" Target="../media/image33.jpeg"/><Relationship Id="rId4" Type="http://schemas.openxmlformats.org/officeDocument/2006/relationships/image" Target="../media/image29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46" descr="100_0220"/>
          <p:cNvPicPr>
            <a:picLocks noChangeAspect="1" noChangeArrowheads="1"/>
          </p:cNvPicPr>
          <p:nvPr/>
        </p:nvPicPr>
        <p:blipFill>
          <a:blip r:embed="rId2" cstate="print">
            <a:lum bright="28000" contrast="-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206" y="6084887"/>
            <a:ext cx="1073484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BCA75A-0995-4FAA-BF27-0D1BAC6519EC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06340" y="1836415"/>
            <a:ext cx="72728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003300"/>
                </a:solidFill>
                <a:latin typeface="Monotype Corsiva" pitchFamily="66" charset="0"/>
                <a:ea typeface="+mj-ea"/>
                <a:cs typeface="+mj-cs"/>
              </a:rPr>
              <a:t>Детский зоопарк </a:t>
            </a:r>
            <a:endParaRPr lang="ru-RU" sz="6000" b="1" dirty="0" smtClean="0">
              <a:solidFill>
                <a:srgbClr val="003300"/>
              </a:solidFill>
              <a:latin typeface="Monotype Corsiva" pitchFamily="66" charset="0"/>
              <a:ea typeface="+mj-ea"/>
              <a:cs typeface="+mj-cs"/>
            </a:endParaRPr>
          </a:p>
          <a:p>
            <a:r>
              <a:rPr lang="ru-RU" sz="6000" b="1" dirty="0" smtClean="0">
                <a:solidFill>
                  <a:srgbClr val="003300"/>
                </a:solidFill>
                <a:latin typeface="Monotype Corsiva" pitchFamily="66" charset="0"/>
                <a:ea typeface="+mj-ea"/>
                <a:cs typeface="+mj-cs"/>
              </a:rPr>
              <a:t>как </a:t>
            </a:r>
            <a:r>
              <a:rPr lang="ru-RU" sz="6000" b="1" dirty="0">
                <a:solidFill>
                  <a:srgbClr val="003300"/>
                </a:solidFill>
                <a:latin typeface="Monotype Corsiva" pitchFamily="66" charset="0"/>
                <a:ea typeface="+mj-ea"/>
                <a:cs typeface="+mj-cs"/>
              </a:rPr>
              <a:t>средство обучения и воспитания школь­ников</a:t>
            </a:r>
          </a:p>
        </p:txBody>
      </p:sp>
      <p:sp>
        <p:nvSpPr>
          <p:cNvPr id="4" name="Text Box 1024"/>
          <p:cNvSpPr txBox="1">
            <a:spLocks noChangeArrowheads="1"/>
          </p:cNvSpPr>
          <p:nvPr/>
        </p:nvSpPr>
        <p:spPr bwMode="auto">
          <a:xfrm>
            <a:off x="1744910" y="557213"/>
            <a:ext cx="864235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28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F6F8F6"/>
              </a:buClr>
              <a:buFont typeface="Monotype Sorts" pitchFamily="2" charset="2"/>
              <a:buNone/>
            </a:pPr>
            <a:r>
              <a:rPr lang="ru-RU" altLang="ru-RU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Управление</a:t>
            </a:r>
            <a:r>
              <a:rPr kumimoji="1" lang="ru-RU" altLang="ru-RU" sz="1800" dirty="0">
                <a:solidFill>
                  <a:srgbClr val="F6F8F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altLang="ru-RU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образования Западно-Казахстанской области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F6F8F6"/>
              </a:buClr>
              <a:buFont typeface="Monotype Sorts" pitchFamily="2" charset="2"/>
              <a:buNone/>
            </a:pPr>
            <a:r>
              <a:rPr lang="ru-RU" altLang="ru-RU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Областной эколого-биологический центр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28835" y="6972327"/>
            <a:ext cx="14237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ЗКО</a:t>
            </a:r>
            <a:r>
              <a:rPr lang="ru-RU" alt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ru-RU" alt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2017</a:t>
            </a:r>
            <a:endParaRPr lang="ru-RU" altLang="ru-RU" sz="2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364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BCA75A-0995-4FAA-BF27-0D1BAC6519EC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graphicFrame>
        <p:nvGraphicFramePr>
          <p:cNvPr id="6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69852"/>
              </p:ext>
            </p:extLst>
          </p:nvPr>
        </p:nvGraphicFramePr>
        <p:xfrm>
          <a:off x="5490716" y="684287"/>
          <a:ext cx="5061993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4" descr="SDC116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6647" y="5244598"/>
            <a:ext cx="2664821" cy="1931021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DC116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714" y="5244598"/>
            <a:ext cx="2581370" cy="1931021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338435"/>
              </p:ext>
            </p:extLst>
          </p:nvPr>
        </p:nvGraphicFramePr>
        <p:xfrm>
          <a:off x="158127" y="1404367"/>
          <a:ext cx="6523037" cy="4002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Picture 8" descr="D:\Documents\Мазяркина\Фото\зоопарк\копытные\P1010837.jpg"/>
          <p:cNvPicPr>
            <a:picLocks noChangeAspect="1" noChangeArrowheads="1"/>
          </p:cNvPicPr>
          <p:nvPr/>
        </p:nvPicPr>
        <p:blipFill>
          <a:blip r:embed="rId6" cstate="print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7100" y="5244598"/>
            <a:ext cx="1440160" cy="1920409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D:\Documents\Мазяркина\Фото\мост\100_779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802" y="5244598"/>
            <a:ext cx="2627666" cy="1920408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56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06BA1B0-28EB-4F3F-AF7B-93D33D568A8A}" type="slidenum">
              <a:rPr kumimoji="0" lang="ru-RU" altLang="ru-RU" smtClean="0">
                <a:latin typeface="Verdana" pitchFamily="34" charset="0"/>
              </a:rPr>
              <a:pPr eaLnBrk="1" hangingPunct="1"/>
              <a:t>11</a:t>
            </a:fld>
            <a:endParaRPr kumimoji="0" lang="ru-RU" altLang="ru-RU" smtClean="0">
              <a:latin typeface="Verdana" pitchFamily="34" charset="0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21620" y="2513037"/>
            <a:ext cx="6797288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/>
          <a:lstStyle/>
          <a:p>
            <a:pPr marL="257175" indent="-185738" defTabSz="684213" eaLnBrk="1" hangingPunct="1">
              <a:lnSpc>
                <a:spcPct val="80000"/>
              </a:lnSpc>
              <a:spcBef>
                <a:spcPct val="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ru-RU" altLang="ru-RU" sz="1800" b="1" dirty="0" smtClean="0"/>
              <a:t>        </a:t>
            </a:r>
            <a:r>
              <a:rPr lang="ru-RU" altLang="ru-RU" sz="1800" b="1" dirty="0" smtClean="0">
                <a:solidFill>
                  <a:schemeClr val="accent2"/>
                </a:solidFill>
              </a:rPr>
              <a:t>Составляющие обучения:</a:t>
            </a:r>
          </a:p>
          <a:p>
            <a:pPr marL="257175" indent="-185738" defTabSz="684213" eaLnBrk="1" hangingPunct="1">
              <a:lnSpc>
                <a:spcPct val="80000"/>
              </a:lnSpc>
              <a:spcBef>
                <a:spcPct val="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kumimoji="1" lang="ru-RU" altLang="ru-RU" sz="1800" b="1" dirty="0" smtClean="0"/>
              <a:t>доступность и разнообразие методов: практические занятия, экскурсии, конкурсы и интеллектуальные игры, использование компьютерных программ.</a:t>
            </a:r>
          </a:p>
          <a:p>
            <a:pPr marL="257175" indent="-185738" defTabSz="684213" eaLnBrk="1" hangingPunct="1">
              <a:lnSpc>
                <a:spcPct val="80000"/>
              </a:lnSpc>
              <a:spcBef>
                <a:spcPct val="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kumimoji="1" lang="ru-RU" altLang="ru-RU" sz="1800" b="1" dirty="0" smtClean="0"/>
              <a:t>детский зоопарк;</a:t>
            </a:r>
          </a:p>
          <a:p>
            <a:pPr marL="257175" indent="-185738" defTabSz="684213" eaLnBrk="1" hangingPunct="1">
              <a:lnSpc>
                <a:spcPct val="80000"/>
              </a:lnSpc>
              <a:spcBef>
                <a:spcPct val="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kumimoji="1" lang="ru-RU" altLang="ru-RU" sz="1800" b="1" dirty="0" smtClean="0"/>
              <a:t>учебно-опытный участок для выращивания кормов для животных;</a:t>
            </a:r>
          </a:p>
          <a:p>
            <a:pPr marL="257175" indent="-185738" defTabSz="684213" eaLnBrk="1" hangingPunct="1">
              <a:lnSpc>
                <a:spcPct val="80000"/>
              </a:lnSpc>
              <a:spcBef>
                <a:spcPct val="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kumimoji="1" lang="ru-RU" altLang="ru-RU" sz="1800" b="1" dirty="0" smtClean="0"/>
              <a:t> библиотека:</a:t>
            </a:r>
          </a:p>
          <a:p>
            <a:pPr marL="257175" indent="-185738" defTabSz="684213" eaLnBrk="1" hangingPunct="1">
              <a:lnSpc>
                <a:spcPct val="80000"/>
              </a:lnSpc>
              <a:spcBef>
                <a:spcPct val="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kumimoji="1" lang="ru-RU" altLang="ru-RU" sz="1800" b="1" dirty="0" smtClean="0"/>
              <a:t>компьютерный класс.</a:t>
            </a:r>
          </a:p>
          <a:p>
            <a:pPr marL="257175" indent="-185738" defTabSz="684213" eaLnBrk="1" hangingPunct="1">
              <a:lnSpc>
                <a:spcPct val="80000"/>
              </a:lnSpc>
              <a:spcBef>
                <a:spcPct val="0"/>
              </a:spcBef>
              <a:buClr>
                <a:schemeClr val="tx2"/>
              </a:buClr>
              <a:buFont typeface="Wingdings" pitchFamily="2" charset="2"/>
              <a:buChar char="v"/>
            </a:pPr>
            <a:r>
              <a:rPr lang="ru-RU" sz="1800" b="1" dirty="0" smtClean="0"/>
              <a:t>исследовательская, проектная </a:t>
            </a:r>
            <a:r>
              <a:rPr lang="ru-RU" sz="1800" b="1" dirty="0"/>
              <a:t>и опытническая работа</a:t>
            </a:r>
            <a:r>
              <a:rPr lang="ru-RU" sz="1800" dirty="0"/>
              <a:t>. </a:t>
            </a:r>
          </a:p>
          <a:p>
            <a:pPr marL="257175" indent="-185738" defTabSz="684213" eaLnBrk="1" hangingPunct="1">
              <a:lnSpc>
                <a:spcPct val="80000"/>
              </a:lnSpc>
              <a:spcBef>
                <a:spcPct val="0"/>
              </a:spcBef>
              <a:buClr>
                <a:schemeClr val="tx2"/>
              </a:buClr>
              <a:buFont typeface="Wingdings" pitchFamily="2" charset="2"/>
              <a:buChar char="v"/>
            </a:pPr>
            <a:endParaRPr kumimoji="1" lang="ru-RU" altLang="ru-RU" sz="1800" b="1" dirty="0" smtClean="0"/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38388" y="540271"/>
            <a:ext cx="7335837" cy="5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52" tIns="46027" rIns="92052" bIns="46027" anchor="b">
            <a:spAutoFit/>
          </a:bodyPr>
          <a:lstStyle/>
          <a:p>
            <a:pPr algn="ctr" defTabSz="684213" eaLnBrk="1" hangingPunct="1"/>
            <a:r>
              <a:rPr lang="ru-RU" altLang="ru-RU" b="1" i="0" dirty="0" smtClean="0">
                <a:latin typeface="Monotype Corsiva" pitchFamily="66" charset="0"/>
              </a:rPr>
              <a:t>Кружковая работа</a:t>
            </a:r>
            <a:endParaRPr lang="ru-RU" altLang="ru-RU" b="1" i="0" dirty="0" smtClean="0"/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567738" y="1548383"/>
            <a:ext cx="9963538" cy="92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18" tIns="45709" rIns="91418" bIns="45709">
            <a:spAutoFit/>
          </a:bodyPr>
          <a:lstStyle>
            <a:lvl1pPr defTabSz="517525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7525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7525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7525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7525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51752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51752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51752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517525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indent="-30163" algn="l"/>
            <a:r>
              <a:rPr lang="ru-RU" altLang="ru-RU" sz="1800" b="1" dirty="0" smtClean="0"/>
              <a:t>В отделе животного мира  работают педагоги дополнительного образования, которые ведут кружки «</a:t>
            </a:r>
            <a:r>
              <a:rPr lang="ru-RU" altLang="ru-RU" sz="1800" b="1" dirty="0" err="1" smtClean="0"/>
              <a:t>Зоотехнология</a:t>
            </a:r>
            <a:r>
              <a:rPr lang="ru-RU" altLang="ru-RU" sz="1800" b="1" dirty="0" smtClean="0"/>
              <a:t>», </a:t>
            </a:r>
            <a:r>
              <a:rPr lang="uk-UA" sz="1800" b="1" dirty="0" smtClean="0"/>
              <a:t>«</a:t>
            </a:r>
            <a:r>
              <a:rPr lang="ru-RU" sz="1800" b="1" dirty="0"/>
              <a:t>Сказки о</a:t>
            </a:r>
            <a:r>
              <a:rPr lang="uk-UA" sz="1800" b="1" dirty="0"/>
              <a:t> </a:t>
            </a:r>
            <a:r>
              <a:rPr lang="uk-UA" sz="1800" b="1" dirty="0" err="1"/>
              <a:t>природе</a:t>
            </a:r>
            <a:r>
              <a:rPr lang="uk-UA" sz="1800" b="1" dirty="0" smtClean="0"/>
              <a:t>», «</a:t>
            </a:r>
            <a:r>
              <a:rPr lang="uk-UA" sz="1800" b="1" dirty="0" err="1"/>
              <a:t>Следопыт</a:t>
            </a:r>
            <a:r>
              <a:rPr lang="uk-UA" sz="1800" b="1" dirty="0" smtClean="0"/>
              <a:t>»</a:t>
            </a:r>
            <a:r>
              <a:rPr lang="ru-RU" sz="1800" b="1" dirty="0" smtClean="0"/>
              <a:t>, </a:t>
            </a:r>
            <a:r>
              <a:rPr lang="en-US" sz="1800" b="1" dirty="0" smtClean="0"/>
              <a:t>«</a:t>
            </a:r>
            <a:r>
              <a:rPr lang="kk-KZ" sz="1800" b="1" dirty="0"/>
              <a:t>Жануарлардың көптүрлігі</a:t>
            </a:r>
            <a:r>
              <a:rPr lang="en-US" sz="1800" b="1" dirty="0" smtClean="0"/>
              <a:t>»</a:t>
            </a:r>
            <a:r>
              <a:rPr lang="ru-RU" sz="1800" b="1" dirty="0" smtClean="0"/>
              <a:t>,  «</a:t>
            </a:r>
            <a:r>
              <a:rPr lang="ru-RU" sz="1800" b="1" dirty="0" err="1"/>
              <a:t>Жас</a:t>
            </a:r>
            <a:r>
              <a:rPr lang="ru-RU" sz="1800" b="1" dirty="0"/>
              <a:t> зоолог</a:t>
            </a:r>
            <a:r>
              <a:rPr lang="en-US" sz="1800" b="1" dirty="0" smtClean="0"/>
              <a:t>»</a:t>
            </a:r>
            <a:r>
              <a:rPr lang="ru-RU" sz="1800" b="1" dirty="0" smtClean="0"/>
              <a:t>.</a:t>
            </a:r>
            <a:endParaRPr lang="ru-RU" altLang="ru-RU" sz="1800" b="1" dirty="0"/>
          </a:p>
        </p:txBody>
      </p:sp>
      <p:grpSp>
        <p:nvGrpSpPr>
          <p:cNvPr id="18439" name="Group 6"/>
          <p:cNvGrpSpPr>
            <a:grpSpLocks/>
          </p:cNvGrpSpPr>
          <p:nvPr/>
        </p:nvGrpSpPr>
        <p:grpSpPr bwMode="auto">
          <a:xfrm>
            <a:off x="15875" y="2192338"/>
            <a:ext cx="1822450" cy="4494212"/>
            <a:chOff x="-5" y="0"/>
            <a:chExt cx="1785" cy="4319"/>
          </a:xfrm>
        </p:grpSpPr>
        <p:sp>
          <p:nvSpPr>
            <p:cNvPr id="18473" name="Freeform 7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8474" name="Group 8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8512" name="Freeform 9"/>
              <p:cNvSpPr>
                <a:spLocks/>
              </p:cNvSpPr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0 w 83"/>
                  <a:gd name="T1" fmla="*/ 7 h 117"/>
                  <a:gd name="T2" fmla="*/ 6 w 83"/>
                  <a:gd name="T3" fmla="*/ 0 h 117"/>
                  <a:gd name="T4" fmla="*/ 0 w 83"/>
                  <a:gd name="T5" fmla="*/ 30 h 117"/>
                  <a:gd name="T6" fmla="*/ 20 w 83"/>
                  <a:gd name="T7" fmla="*/ 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>
                  <a:alpha val="1490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513" name="Freeform 10"/>
              <p:cNvSpPr>
                <a:spLocks/>
              </p:cNvSpPr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5 h 98"/>
                  <a:gd name="T2" fmla="*/ 30 w 140"/>
                  <a:gd name="T3" fmla="*/ 0 h 98"/>
                  <a:gd name="T4" fmla="*/ 35 w 140"/>
                  <a:gd name="T5" fmla="*/ 13 h 98"/>
                  <a:gd name="T6" fmla="*/ 0 w 140"/>
                  <a:gd name="T7" fmla="*/ 25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>
                  <a:alpha val="1490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514" name="Freeform 11"/>
              <p:cNvSpPr>
                <a:spLocks/>
              </p:cNvSpPr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2 h 49"/>
                  <a:gd name="T2" fmla="*/ 37 w 145"/>
                  <a:gd name="T3" fmla="*/ 0 h 49"/>
                  <a:gd name="T4" fmla="*/ 33 w 145"/>
                  <a:gd name="T5" fmla="*/ 13 h 49"/>
                  <a:gd name="T6" fmla="*/ 0 w 145"/>
                  <a:gd name="T7" fmla="*/ 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>
                  <a:alpha val="1490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8475" name="Freeform 12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8476" name="Group 13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8503" name="Freeform 14"/>
              <p:cNvSpPr>
                <a:spLocks/>
              </p:cNvSpPr>
              <p:nvPr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95 w 217"/>
                  <a:gd name="T1" fmla="*/ 437 h 210"/>
                  <a:gd name="T2" fmla="*/ 76 w 217"/>
                  <a:gd name="T3" fmla="*/ 413 h 210"/>
                  <a:gd name="T4" fmla="*/ 55 w 217"/>
                  <a:gd name="T5" fmla="*/ 377 h 210"/>
                  <a:gd name="T6" fmla="*/ 32 w 217"/>
                  <a:gd name="T7" fmla="*/ 330 h 210"/>
                  <a:gd name="T8" fmla="*/ 10 w 217"/>
                  <a:gd name="T9" fmla="*/ 281 h 210"/>
                  <a:gd name="T10" fmla="*/ 0 w 217"/>
                  <a:gd name="T11" fmla="*/ 227 h 210"/>
                  <a:gd name="T12" fmla="*/ 1 w 217"/>
                  <a:gd name="T13" fmla="*/ 170 h 210"/>
                  <a:gd name="T14" fmla="*/ 19 w 217"/>
                  <a:gd name="T15" fmla="*/ 118 h 210"/>
                  <a:gd name="T16" fmla="*/ 56 w 217"/>
                  <a:gd name="T17" fmla="*/ 74 h 210"/>
                  <a:gd name="T18" fmla="*/ 94 w 217"/>
                  <a:gd name="T19" fmla="*/ 46 h 210"/>
                  <a:gd name="T20" fmla="*/ 125 w 217"/>
                  <a:gd name="T21" fmla="*/ 25 h 210"/>
                  <a:gd name="T22" fmla="*/ 150 w 217"/>
                  <a:gd name="T23" fmla="*/ 14 h 210"/>
                  <a:gd name="T24" fmla="*/ 169 w 217"/>
                  <a:gd name="T25" fmla="*/ 10 h 210"/>
                  <a:gd name="T26" fmla="*/ 183 w 217"/>
                  <a:gd name="T27" fmla="*/ 10 h 210"/>
                  <a:gd name="T28" fmla="*/ 216 w 217"/>
                  <a:gd name="T29" fmla="*/ 0 h 210"/>
                  <a:gd name="T30" fmla="*/ 307 w 217"/>
                  <a:gd name="T31" fmla="*/ 17 h 210"/>
                  <a:gd name="T32" fmla="*/ 333 w 217"/>
                  <a:gd name="T33" fmla="*/ 25 h 210"/>
                  <a:gd name="T34" fmla="*/ 358 w 217"/>
                  <a:gd name="T35" fmla="*/ 32 h 210"/>
                  <a:gd name="T36" fmla="*/ 379 w 217"/>
                  <a:gd name="T37" fmla="*/ 39 h 210"/>
                  <a:gd name="T38" fmla="*/ 395 w 217"/>
                  <a:gd name="T39" fmla="*/ 48 h 210"/>
                  <a:gd name="T40" fmla="*/ 413 w 217"/>
                  <a:gd name="T41" fmla="*/ 56 h 210"/>
                  <a:gd name="T42" fmla="*/ 427 w 217"/>
                  <a:gd name="T43" fmla="*/ 66 h 210"/>
                  <a:gd name="T44" fmla="*/ 438 w 217"/>
                  <a:gd name="T45" fmla="*/ 79 h 210"/>
                  <a:gd name="T46" fmla="*/ 451 w 217"/>
                  <a:gd name="T47" fmla="*/ 94 h 210"/>
                  <a:gd name="T48" fmla="*/ 427 w 217"/>
                  <a:gd name="T49" fmla="*/ 84 h 210"/>
                  <a:gd name="T50" fmla="*/ 404 w 217"/>
                  <a:gd name="T51" fmla="*/ 75 h 210"/>
                  <a:gd name="T52" fmla="*/ 381 w 217"/>
                  <a:gd name="T53" fmla="*/ 69 h 210"/>
                  <a:gd name="T54" fmla="*/ 358 w 217"/>
                  <a:gd name="T55" fmla="*/ 62 h 210"/>
                  <a:gd name="T56" fmla="*/ 339 w 217"/>
                  <a:gd name="T57" fmla="*/ 56 h 210"/>
                  <a:gd name="T58" fmla="*/ 319 w 217"/>
                  <a:gd name="T59" fmla="*/ 55 h 210"/>
                  <a:gd name="T60" fmla="*/ 297 w 217"/>
                  <a:gd name="T61" fmla="*/ 51 h 210"/>
                  <a:gd name="T62" fmla="*/ 278 w 217"/>
                  <a:gd name="T63" fmla="*/ 51 h 210"/>
                  <a:gd name="T64" fmla="*/ 260 w 217"/>
                  <a:gd name="T65" fmla="*/ 51 h 210"/>
                  <a:gd name="T66" fmla="*/ 241 w 217"/>
                  <a:gd name="T67" fmla="*/ 52 h 210"/>
                  <a:gd name="T68" fmla="*/ 222 w 217"/>
                  <a:gd name="T69" fmla="*/ 56 h 210"/>
                  <a:gd name="T70" fmla="*/ 206 w 217"/>
                  <a:gd name="T71" fmla="*/ 61 h 210"/>
                  <a:gd name="T72" fmla="*/ 189 w 217"/>
                  <a:gd name="T73" fmla="*/ 69 h 210"/>
                  <a:gd name="T74" fmla="*/ 170 w 217"/>
                  <a:gd name="T75" fmla="*/ 75 h 210"/>
                  <a:gd name="T76" fmla="*/ 154 w 217"/>
                  <a:gd name="T77" fmla="*/ 85 h 210"/>
                  <a:gd name="T78" fmla="*/ 137 w 217"/>
                  <a:gd name="T79" fmla="*/ 95 h 210"/>
                  <a:gd name="T80" fmla="*/ 108 w 217"/>
                  <a:gd name="T81" fmla="*/ 127 h 210"/>
                  <a:gd name="T82" fmla="*/ 88 w 217"/>
                  <a:gd name="T83" fmla="*/ 166 h 210"/>
                  <a:gd name="T84" fmla="*/ 76 w 217"/>
                  <a:gd name="T85" fmla="*/ 215 h 210"/>
                  <a:gd name="T86" fmla="*/ 72 w 217"/>
                  <a:gd name="T87" fmla="*/ 263 h 210"/>
                  <a:gd name="T88" fmla="*/ 72 w 217"/>
                  <a:gd name="T89" fmla="*/ 315 h 210"/>
                  <a:gd name="T90" fmla="*/ 79 w 217"/>
                  <a:gd name="T91" fmla="*/ 362 h 210"/>
                  <a:gd name="T92" fmla="*/ 85 w 217"/>
                  <a:gd name="T93" fmla="*/ 404 h 210"/>
                  <a:gd name="T94" fmla="*/ 95 w 217"/>
                  <a:gd name="T95" fmla="*/ 437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>
                  <a:alpha val="1490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504" name="Freeform 15"/>
              <p:cNvSpPr>
                <a:spLocks/>
              </p:cNvSpPr>
              <p:nvPr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226 w 182"/>
                  <a:gd name="T1" fmla="*/ 0 h 213"/>
                  <a:gd name="T2" fmla="*/ 232 w 182"/>
                  <a:gd name="T3" fmla="*/ 4 h 213"/>
                  <a:gd name="T4" fmla="*/ 245 w 182"/>
                  <a:gd name="T5" fmla="*/ 17 h 213"/>
                  <a:gd name="T6" fmla="*/ 263 w 182"/>
                  <a:gd name="T7" fmla="*/ 38 h 213"/>
                  <a:gd name="T8" fmla="*/ 284 w 182"/>
                  <a:gd name="T9" fmla="*/ 69 h 213"/>
                  <a:gd name="T10" fmla="*/ 301 w 182"/>
                  <a:gd name="T11" fmla="*/ 108 h 213"/>
                  <a:gd name="T12" fmla="*/ 311 w 182"/>
                  <a:gd name="T13" fmla="*/ 159 h 213"/>
                  <a:gd name="T14" fmla="*/ 311 w 182"/>
                  <a:gd name="T15" fmla="*/ 220 h 213"/>
                  <a:gd name="T16" fmla="*/ 298 w 182"/>
                  <a:gd name="T17" fmla="*/ 291 h 213"/>
                  <a:gd name="T18" fmla="*/ 291 w 182"/>
                  <a:gd name="T19" fmla="*/ 311 h 213"/>
                  <a:gd name="T20" fmla="*/ 282 w 182"/>
                  <a:gd name="T21" fmla="*/ 328 h 213"/>
                  <a:gd name="T22" fmla="*/ 272 w 182"/>
                  <a:gd name="T23" fmla="*/ 346 h 213"/>
                  <a:gd name="T24" fmla="*/ 259 w 182"/>
                  <a:gd name="T25" fmla="*/ 362 h 213"/>
                  <a:gd name="T26" fmla="*/ 242 w 182"/>
                  <a:gd name="T27" fmla="*/ 376 h 213"/>
                  <a:gd name="T28" fmla="*/ 227 w 182"/>
                  <a:gd name="T29" fmla="*/ 388 h 213"/>
                  <a:gd name="T30" fmla="*/ 212 w 182"/>
                  <a:gd name="T31" fmla="*/ 399 h 213"/>
                  <a:gd name="T32" fmla="*/ 190 w 182"/>
                  <a:gd name="T33" fmla="*/ 408 h 213"/>
                  <a:gd name="T34" fmla="*/ 170 w 182"/>
                  <a:gd name="T35" fmla="*/ 412 h 213"/>
                  <a:gd name="T36" fmla="*/ 150 w 182"/>
                  <a:gd name="T37" fmla="*/ 418 h 213"/>
                  <a:gd name="T38" fmla="*/ 127 w 182"/>
                  <a:gd name="T39" fmla="*/ 421 h 213"/>
                  <a:gd name="T40" fmla="*/ 102 w 182"/>
                  <a:gd name="T41" fmla="*/ 421 h 213"/>
                  <a:gd name="T42" fmla="*/ 76 w 182"/>
                  <a:gd name="T43" fmla="*/ 418 h 213"/>
                  <a:gd name="T44" fmla="*/ 52 w 182"/>
                  <a:gd name="T45" fmla="*/ 412 h 213"/>
                  <a:gd name="T46" fmla="*/ 24 w 182"/>
                  <a:gd name="T47" fmla="*/ 403 h 213"/>
                  <a:gd name="T48" fmla="*/ 0 w 182"/>
                  <a:gd name="T49" fmla="*/ 393 h 213"/>
                  <a:gd name="T50" fmla="*/ 23 w 182"/>
                  <a:gd name="T51" fmla="*/ 408 h 213"/>
                  <a:gd name="T52" fmla="*/ 46 w 182"/>
                  <a:gd name="T53" fmla="*/ 418 h 213"/>
                  <a:gd name="T54" fmla="*/ 69 w 182"/>
                  <a:gd name="T55" fmla="*/ 428 h 213"/>
                  <a:gd name="T56" fmla="*/ 89 w 182"/>
                  <a:gd name="T57" fmla="*/ 435 h 213"/>
                  <a:gd name="T58" fmla="*/ 109 w 182"/>
                  <a:gd name="T59" fmla="*/ 441 h 213"/>
                  <a:gd name="T60" fmla="*/ 131 w 182"/>
                  <a:gd name="T61" fmla="*/ 444 h 213"/>
                  <a:gd name="T62" fmla="*/ 151 w 182"/>
                  <a:gd name="T63" fmla="*/ 445 h 213"/>
                  <a:gd name="T64" fmla="*/ 171 w 182"/>
                  <a:gd name="T65" fmla="*/ 445 h 213"/>
                  <a:gd name="T66" fmla="*/ 189 w 182"/>
                  <a:gd name="T67" fmla="*/ 444 h 213"/>
                  <a:gd name="T68" fmla="*/ 207 w 182"/>
                  <a:gd name="T69" fmla="*/ 440 h 213"/>
                  <a:gd name="T70" fmla="*/ 223 w 182"/>
                  <a:gd name="T71" fmla="*/ 435 h 213"/>
                  <a:gd name="T72" fmla="*/ 240 w 182"/>
                  <a:gd name="T73" fmla="*/ 431 h 213"/>
                  <a:gd name="T74" fmla="*/ 255 w 182"/>
                  <a:gd name="T75" fmla="*/ 425 h 213"/>
                  <a:gd name="T76" fmla="*/ 269 w 182"/>
                  <a:gd name="T77" fmla="*/ 416 h 213"/>
                  <a:gd name="T78" fmla="*/ 282 w 182"/>
                  <a:gd name="T79" fmla="*/ 408 h 213"/>
                  <a:gd name="T80" fmla="*/ 294 w 182"/>
                  <a:gd name="T81" fmla="*/ 399 h 213"/>
                  <a:gd name="T82" fmla="*/ 327 w 182"/>
                  <a:gd name="T83" fmla="*/ 367 h 213"/>
                  <a:gd name="T84" fmla="*/ 350 w 182"/>
                  <a:gd name="T85" fmla="*/ 337 h 213"/>
                  <a:gd name="T86" fmla="*/ 364 w 182"/>
                  <a:gd name="T87" fmla="*/ 301 h 213"/>
                  <a:gd name="T88" fmla="*/ 371 w 182"/>
                  <a:gd name="T89" fmla="*/ 268 h 213"/>
                  <a:gd name="T90" fmla="*/ 376 w 182"/>
                  <a:gd name="T91" fmla="*/ 233 h 213"/>
                  <a:gd name="T92" fmla="*/ 376 w 182"/>
                  <a:gd name="T93" fmla="*/ 198 h 213"/>
                  <a:gd name="T94" fmla="*/ 377 w 182"/>
                  <a:gd name="T95" fmla="*/ 165 h 213"/>
                  <a:gd name="T96" fmla="*/ 358 w 182"/>
                  <a:gd name="T97" fmla="*/ 97 h 213"/>
                  <a:gd name="T98" fmla="*/ 324 w 182"/>
                  <a:gd name="T99" fmla="*/ 43 h 213"/>
                  <a:gd name="T100" fmla="*/ 312 w 182"/>
                  <a:gd name="T101" fmla="*/ 38 h 213"/>
                  <a:gd name="T102" fmla="*/ 305 w 182"/>
                  <a:gd name="T103" fmla="*/ 32 h 213"/>
                  <a:gd name="T104" fmla="*/ 294 w 182"/>
                  <a:gd name="T105" fmla="*/ 27 h 213"/>
                  <a:gd name="T106" fmla="*/ 286 w 182"/>
                  <a:gd name="T107" fmla="*/ 23 h 213"/>
                  <a:gd name="T108" fmla="*/ 274 w 182"/>
                  <a:gd name="T109" fmla="*/ 19 h 213"/>
                  <a:gd name="T110" fmla="*/ 261 w 182"/>
                  <a:gd name="T111" fmla="*/ 13 h 213"/>
                  <a:gd name="T112" fmla="*/ 246 w 182"/>
                  <a:gd name="T113" fmla="*/ 6 h 213"/>
                  <a:gd name="T114" fmla="*/ 226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>
                  <a:alpha val="1490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505" name="Freeform 16"/>
              <p:cNvSpPr>
                <a:spLocks/>
              </p:cNvSpPr>
              <p:nvPr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49 w 128"/>
                  <a:gd name="T1" fmla="*/ 0 h 217"/>
                  <a:gd name="T2" fmla="*/ 55 w 128"/>
                  <a:gd name="T3" fmla="*/ 4 h 217"/>
                  <a:gd name="T4" fmla="*/ 61 w 128"/>
                  <a:gd name="T5" fmla="*/ 14 h 217"/>
                  <a:gd name="T6" fmla="*/ 65 w 128"/>
                  <a:gd name="T7" fmla="*/ 26 h 217"/>
                  <a:gd name="T8" fmla="*/ 68 w 128"/>
                  <a:gd name="T9" fmla="*/ 40 h 217"/>
                  <a:gd name="T10" fmla="*/ 67 w 128"/>
                  <a:gd name="T11" fmla="*/ 58 h 217"/>
                  <a:gd name="T12" fmla="*/ 61 w 128"/>
                  <a:gd name="T13" fmla="*/ 75 h 217"/>
                  <a:gd name="T14" fmla="*/ 49 w 128"/>
                  <a:gd name="T15" fmla="*/ 93 h 217"/>
                  <a:gd name="T16" fmla="*/ 32 w 128"/>
                  <a:gd name="T17" fmla="*/ 112 h 217"/>
                  <a:gd name="T18" fmla="*/ 26 w 128"/>
                  <a:gd name="T19" fmla="*/ 110 h 217"/>
                  <a:gd name="T20" fmla="*/ 20 w 128"/>
                  <a:gd name="T21" fmla="*/ 109 h 217"/>
                  <a:gd name="T22" fmla="*/ 14 w 128"/>
                  <a:gd name="T23" fmla="*/ 106 h 217"/>
                  <a:gd name="T24" fmla="*/ 9 w 128"/>
                  <a:gd name="T25" fmla="*/ 104 h 217"/>
                  <a:gd name="T26" fmla="*/ 4 w 128"/>
                  <a:gd name="T27" fmla="*/ 101 h 217"/>
                  <a:gd name="T28" fmla="*/ 1 w 128"/>
                  <a:gd name="T29" fmla="*/ 98 h 217"/>
                  <a:gd name="T30" fmla="*/ 0 w 128"/>
                  <a:gd name="T31" fmla="*/ 95 h 217"/>
                  <a:gd name="T32" fmla="*/ 1 w 128"/>
                  <a:gd name="T33" fmla="*/ 92 h 217"/>
                  <a:gd name="T34" fmla="*/ 7 w 128"/>
                  <a:gd name="T35" fmla="*/ 88 h 217"/>
                  <a:gd name="T36" fmla="*/ 15 w 128"/>
                  <a:gd name="T37" fmla="*/ 83 h 217"/>
                  <a:gd name="T38" fmla="*/ 24 w 128"/>
                  <a:gd name="T39" fmla="*/ 78 h 217"/>
                  <a:gd name="T40" fmla="*/ 33 w 128"/>
                  <a:gd name="T41" fmla="*/ 69 h 217"/>
                  <a:gd name="T42" fmla="*/ 41 w 128"/>
                  <a:gd name="T43" fmla="*/ 58 h 217"/>
                  <a:gd name="T44" fmla="*/ 48 w 128"/>
                  <a:gd name="T45" fmla="*/ 43 h 217"/>
                  <a:gd name="T46" fmla="*/ 51 w 128"/>
                  <a:gd name="T47" fmla="*/ 24 h 217"/>
                  <a:gd name="T48" fmla="*/ 49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>
                  <a:alpha val="1490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506" name="Freeform 17"/>
              <p:cNvSpPr>
                <a:spLocks/>
              </p:cNvSpPr>
              <p:nvPr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39 w 117"/>
                  <a:gd name="T1" fmla="*/ 0 h 132"/>
                  <a:gd name="T2" fmla="*/ 0 w 117"/>
                  <a:gd name="T3" fmla="*/ 13 h 132"/>
                  <a:gd name="T4" fmla="*/ 1 w 117"/>
                  <a:gd name="T5" fmla="*/ 13 h 132"/>
                  <a:gd name="T6" fmla="*/ 7 w 117"/>
                  <a:gd name="T7" fmla="*/ 14 h 132"/>
                  <a:gd name="T8" fmla="*/ 15 w 117"/>
                  <a:gd name="T9" fmla="*/ 18 h 132"/>
                  <a:gd name="T10" fmla="*/ 24 w 117"/>
                  <a:gd name="T11" fmla="*/ 23 h 132"/>
                  <a:gd name="T12" fmla="*/ 35 w 117"/>
                  <a:gd name="T13" fmla="*/ 31 h 132"/>
                  <a:gd name="T14" fmla="*/ 44 w 117"/>
                  <a:gd name="T15" fmla="*/ 39 h 132"/>
                  <a:gd name="T16" fmla="*/ 54 w 117"/>
                  <a:gd name="T17" fmla="*/ 51 h 132"/>
                  <a:gd name="T18" fmla="*/ 61 w 117"/>
                  <a:gd name="T19" fmla="*/ 66 h 132"/>
                  <a:gd name="T20" fmla="*/ 62 w 117"/>
                  <a:gd name="T21" fmla="*/ 60 h 132"/>
                  <a:gd name="T22" fmla="*/ 61 w 117"/>
                  <a:gd name="T23" fmla="*/ 53 h 132"/>
                  <a:gd name="T24" fmla="*/ 57 w 117"/>
                  <a:gd name="T25" fmla="*/ 44 h 132"/>
                  <a:gd name="T26" fmla="*/ 52 w 117"/>
                  <a:gd name="T27" fmla="*/ 37 h 132"/>
                  <a:gd name="T28" fmla="*/ 47 w 117"/>
                  <a:gd name="T29" fmla="*/ 29 h 132"/>
                  <a:gd name="T30" fmla="*/ 41 w 117"/>
                  <a:gd name="T31" fmla="*/ 23 h 132"/>
                  <a:gd name="T32" fmla="*/ 36 w 117"/>
                  <a:gd name="T33" fmla="*/ 18 h 132"/>
                  <a:gd name="T34" fmla="*/ 31 w 117"/>
                  <a:gd name="T35" fmla="*/ 16 h 132"/>
                  <a:gd name="T36" fmla="*/ 36 w 117"/>
                  <a:gd name="T37" fmla="*/ 14 h 132"/>
                  <a:gd name="T38" fmla="*/ 41 w 117"/>
                  <a:gd name="T39" fmla="*/ 14 h 132"/>
                  <a:gd name="T40" fmla="*/ 47 w 117"/>
                  <a:gd name="T41" fmla="*/ 13 h 132"/>
                  <a:gd name="T42" fmla="*/ 52 w 117"/>
                  <a:gd name="T43" fmla="*/ 13 h 132"/>
                  <a:gd name="T44" fmla="*/ 55 w 117"/>
                  <a:gd name="T45" fmla="*/ 12 h 132"/>
                  <a:gd name="T46" fmla="*/ 57 w 117"/>
                  <a:gd name="T47" fmla="*/ 11 h 132"/>
                  <a:gd name="T48" fmla="*/ 60 w 117"/>
                  <a:gd name="T49" fmla="*/ 11 h 132"/>
                  <a:gd name="T50" fmla="*/ 60 w 117"/>
                  <a:gd name="T51" fmla="*/ 11 h 132"/>
                  <a:gd name="T52" fmla="*/ 39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>
                  <a:alpha val="1490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507" name="Freeform 18"/>
              <p:cNvSpPr>
                <a:spLocks/>
              </p:cNvSpPr>
              <p:nvPr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15 w 29"/>
                  <a:gd name="T1" fmla="*/ 0 h 77"/>
                  <a:gd name="T2" fmla="*/ 12 w 29"/>
                  <a:gd name="T3" fmla="*/ 0 h 77"/>
                  <a:gd name="T4" fmla="*/ 9 w 29"/>
                  <a:gd name="T5" fmla="*/ 2 h 77"/>
                  <a:gd name="T6" fmla="*/ 5 w 29"/>
                  <a:gd name="T7" fmla="*/ 4 h 77"/>
                  <a:gd name="T8" fmla="*/ 2 w 29"/>
                  <a:gd name="T9" fmla="*/ 10 h 77"/>
                  <a:gd name="T10" fmla="*/ 1 w 29"/>
                  <a:gd name="T11" fmla="*/ 15 h 77"/>
                  <a:gd name="T12" fmla="*/ 0 w 29"/>
                  <a:gd name="T13" fmla="*/ 22 h 77"/>
                  <a:gd name="T14" fmla="*/ 1 w 29"/>
                  <a:gd name="T15" fmla="*/ 31 h 77"/>
                  <a:gd name="T16" fmla="*/ 6 w 29"/>
                  <a:gd name="T17" fmla="*/ 39 h 77"/>
                  <a:gd name="T18" fmla="*/ 8 w 29"/>
                  <a:gd name="T19" fmla="*/ 27 h 77"/>
                  <a:gd name="T20" fmla="*/ 10 w 29"/>
                  <a:gd name="T21" fmla="*/ 19 h 77"/>
                  <a:gd name="T22" fmla="*/ 12 w 29"/>
                  <a:gd name="T23" fmla="*/ 11 h 77"/>
                  <a:gd name="T24" fmla="*/ 15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>
                  <a:alpha val="1490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8508" name="Group 19"/>
              <p:cNvGrpSpPr>
                <a:grpSpLocks/>
              </p:cNvGrpSpPr>
              <p:nvPr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8509" name="Freeform 20"/>
                <p:cNvSpPr>
                  <a:spLocks/>
                </p:cNvSpPr>
                <p:nvPr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6 w 207"/>
                    <a:gd name="T1" fmla="*/ 21 h 564"/>
                    <a:gd name="T2" fmla="*/ 3 w 207"/>
                    <a:gd name="T3" fmla="*/ 35 h 564"/>
                    <a:gd name="T4" fmla="*/ 1 w 207"/>
                    <a:gd name="T5" fmla="*/ 47 h 564"/>
                    <a:gd name="T6" fmla="*/ 0 w 207"/>
                    <a:gd name="T7" fmla="*/ 59 h 564"/>
                    <a:gd name="T8" fmla="*/ 0 w 207"/>
                    <a:gd name="T9" fmla="*/ 72 h 564"/>
                    <a:gd name="T10" fmla="*/ 1 w 207"/>
                    <a:gd name="T11" fmla="*/ 86 h 564"/>
                    <a:gd name="T12" fmla="*/ 3 w 207"/>
                    <a:gd name="T13" fmla="*/ 101 h 564"/>
                    <a:gd name="T14" fmla="*/ 8 w 207"/>
                    <a:gd name="T15" fmla="*/ 118 h 564"/>
                    <a:gd name="T16" fmla="*/ 14 w 207"/>
                    <a:gd name="T17" fmla="*/ 137 h 564"/>
                    <a:gd name="T18" fmla="*/ 21 w 207"/>
                    <a:gd name="T19" fmla="*/ 156 h 564"/>
                    <a:gd name="T20" fmla="*/ 29 w 207"/>
                    <a:gd name="T21" fmla="*/ 174 h 564"/>
                    <a:gd name="T22" fmla="*/ 39 w 207"/>
                    <a:gd name="T23" fmla="*/ 194 h 564"/>
                    <a:gd name="T24" fmla="*/ 50 w 207"/>
                    <a:gd name="T25" fmla="*/ 213 h 564"/>
                    <a:gd name="T26" fmla="*/ 63 w 207"/>
                    <a:gd name="T27" fmla="*/ 231 h 564"/>
                    <a:gd name="T28" fmla="*/ 75 w 207"/>
                    <a:gd name="T29" fmla="*/ 247 h 564"/>
                    <a:gd name="T30" fmla="*/ 87 w 207"/>
                    <a:gd name="T31" fmla="*/ 260 h 564"/>
                    <a:gd name="T32" fmla="*/ 99 w 207"/>
                    <a:gd name="T33" fmla="*/ 270 h 564"/>
                    <a:gd name="T34" fmla="*/ 77 w 207"/>
                    <a:gd name="T35" fmla="*/ 239 h 564"/>
                    <a:gd name="T36" fmla="*/ 61 w 207"/>
                    <a:gd name="T37" fmla="*/ 214 h 564"/>
                    <a:gd name="T38" fmla="*/ 49 w 207"/>
                    <a:gd name="T39" fmla="*/ 194 h 564"/>
                    <a:gd name="T40" fmla="*/ 41 w 207"/>
                    <a:gd name="T41" fmla="*/ 176 h 564"/>
                    <a:gd name="T42" fmla="*/ 36 w 207"/>
                    <a:gd name="T43" fmla="*/ 161 h 564"/>
                    <a:gd name="T44" fmla="*/ 32 w 207"/>
                    <a:gd name="T45" fmla="*/ 148 h 564"/>
                    <a:gd name="T46" fmla="*/ 30 w 207"/>
                    <a:gd name="T47" fmla="*/ 136 h 564"/>
                    <a:gd name="T48" fmla="*/ 27 w 207"/>
                    <a:gd name="T49" fmla="*/ 124 h 564"/>
                    <a:gd name="T50" fmla="*/ 21 w 207"/>
                    <a:gd name="T51" fmla="*/ 98 h 564"/>
                    <a:gd name="T52" fmla="*/ 19 w 207"/>
                    <a:gd name="T53" fmla="*/ 67 h 564"/>
                    <a:gd name="T54" fmla="*/ 21 w 207"/>
                    <a:gd name="T55" fmla="*/ 33 h 564"/>
                    <a:gd name="T56" fmla="*/ 24 w 207"/>
                    <a:gd name="T57" fmla="*/ 0 h 564"/>
                    <a:gd name="T58" fmla="*/ 6 w 207"/>
                    <a:gd name="T59" fmla="*/ 2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>
                    <a:alpha val="14902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8510" name="Freeform 21"/>
                <p:cNvSpPr>
                  <a:spLocks/>
                </p:cNvSpPr>
                <p:nvPr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9 h 232"/>
                    <a:gd name="T2" fmla="*/ 7 w 47"/>
                    <a:gd name="T3" fmla="*/ 26 h 232"/>
                    <a:gd name="T4" fmla="*/ 11 w 47"/>
                    <a:gd name="T5" fmla="*/ 48 h 232"/>
                    <a:gd name="T6" fmla="*/ 12 w 47"/>
                    <a:gd name="T7" fmla="*/ 76 h 232"/>
                    <a:gd name="T8" fmla="*/ 9 w 47"/>
                    <a:gd name="T9" fmla="*/ 110 h 232"/>
                    <a:gd name="T10" fmla="*/ 22 w 47"/>
                    <a:gd name="T11" fmla="*/ 103 h 232"/>
                    <a:gd name="T12" fmla="*/ 23 w 47"/>
                    <a:gd name="T13" fmla="*/ 85 h 232"/>
                    <a:gd name="T14" fmla="*/ 23 w 47"/>
                    <a:gd name="T15" fmla="*/ 67 h 232"/>
                    <a:gd name="T16" fmla="*/ 22 w 47"/>
                    <a:gd name="T17" fmla="*/ 49 h 232"/>
                    <a:gd name="T18" fmla="*/ 20 w 47"/>
                    <a:gd name="T19" fmla="*/ 34 h 232"/>
                    <a:gd name="T20" fmla="*/ 18 w 47"/>
                    <a:gd name="T21" fmla="*/ 25 h 232"/>
                    <a:gd name="T22" fmla="*/ 14 w 47"/>
                    <a:gd name="T23" fmla="*/ 16 h 232"/>
                    <a:gd name="T24" fmla="*/ 11 w 47"/>
                    <a:gd name="T25" fmla="*/ 8 h 232"/>
                    <a:gd name="T26" fmla="*/ 6 w 47"/>
                    <a:gd name="T27" fmla="*/ 0 h 232"/>
                    <a:gd name="T28" fmla="*/ 0 w 47"/>
                    <a:gd name="T29" fmla="*/ 9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>
                    <a:alpha val="14902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8511" name="Freeform 22"/>
                <p:cNvSpPr>
                  <a:spLocks/>
                </p:cNvSpPr>
                <p:nvPr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41 w 87"/>
                    <a:gd name="T1" fmla="*/ 10 h 40"/>
                    <a:gd name="T2" fmla="*/ 37 w 87"/>
                    <a:gd name="T3" fmla="*/ 7 h 40"/>
                    <a:gd name="T4" fmla="*/ 32 w 87"/>
                    <a:gd name="T5" fmla="*/ 5 h 40"/>
                    <a:gd name="T6" fmla="*/ 28 w 87"/>
                    <a:gd name="T7" fmla="*/ 3 h 40"/>
                    <a:gd name="T8" fmla="*/ 22 w 87"/>
                    <a:gd name="T9" fmla="*/ 2 h 40"/>
                    <a:gd name="T10" fmla="*/ 18 w 87"/>
                    <a:gd name="T11" fmla="*/ 1 h 40"/>
                    <a:gd name="T12" fmla="*/ 12 w 87"/>
                    <a:gd name="T13" fmla="*/ 1 h 40"/>
                    <a:gd name="T14" fmla="*/ 6 w 87"/>
                    <a:gd name="T15" fmla="*/ 0 h 40"/>
                    <a:gd name="T16" fmla="*/ 0 w 87"/>
                    <a:gd name="T17" fmla="*/ 1 h 40"/>
                    <a:gd name="T18" fmla="*/ 3 w 87"/>
                    <a:gd name="T19" fmla="*/ 3 h 40"/>
                    <a:gd name="T20" fmla="*/ 7 w 87"/>
                    <a:gd name="T21" fmla="*/ 5 h 40"/>
                    <a:gd name="T22" fmla="*/ 10 w 87"/>
                    <a:gd name="T23" fmla="*/ 6 h 40"/>
                    <a:gd name="T24" fmla="*/ 16 w 87"/>
                    <a:gd name="T25" fmla="*/ 8 h 40"/>
                    <a:gd name="T26" fmla="*/ 20 w 87"/>
                    <a:gd name="T27" fmla="*/ 10 h 40"/>
                    <a:gd name="T28" fmla="*/ 25 w 87"/>
                    <a:gd name="T29" fmla="*/ 12 h 40"/>
                    <a:gd name="T30" fmla="*/ 30 w 87"/>
                    <a:gd name="T31" fmla="*/ 15 h 40"/>
                    <a:gd name="T32" fmla="*/ 35 w 87"/>
                    <a:gd name="T33" fmla="*/ 18 h 40"/>
                    <a:gd name="T34" fmla="*/ 41 w 87"/>
                    <a:gd name="T35" fmla="*/ 10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>
                    <a:alpha val="14902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18477" name="Group 23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8500" name="Freeform 24"/>
              <p:cNvSpPr>
                <a:spLocks/>
              </p:cNvSpPr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0 w 83"/>
                  <a:gd name="T1" fmla="*/ 7 h 117"/>
                  <a:gd name="T2" fmla="*/ 6 w 83"/>
                  <a:gd name="T3" fmla="*/ 0 h 117"/>
                  <a:gd name="T4" fmla="*/ 0 w 83"/>
                  <a:gd name="T5" fmla="*/ 30 h 117"/>
                  <a:gd name="T6" fmla="*/ 20 w 83"/>
                  <a:gd name="T7" fmla="*/ 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>
                  <a:alpha val="1490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501" name="Freeform 25"/>
              <p:cNvSpPr>
                <a:spLocks/>
              </p:cNvSpPr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5 h 98"/>
                  <a:gd name="T2" fmla="*/ 30 w 140"/>
                  <a:gd name="T3" fmla="*/ 0 h 98"/>
                  <a:gd name="T4" fmla="*/ 35 w 140"/>
                  <a:gd name="T5" fmla="*/ 13 h 98"/>
                  <a:gd name="T6" fmla="*/ 0 w 140"/>
                  <a:gd name="T7" fmla="*/ 25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>
                  <a:alpha val="1490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502" name="Freeform 26"/>
              <p:cNvSpPr>
                <a:spLocks/>
              </p:cNvSpPr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2 h 49"/>
                  <a:gd name="T2" fmla="*/ 37 w 145"/>
                  <a:gd name="T3" fmla="*/ 0 h 49"/>
                  <a:gd name="T4" fmla="*/ 33 w 145"/>
                  <a:gd name="T5" fmla="*/ 13 h 49"/>
                  <a:gd name="T6" fmla="*/ 0 w 145"/>
                  <a:gd name="T7" fmla="*/ 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>
                  <a:alpha val="1490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8478" name="Group 27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8497" name="Freeform 28"/>
              <p:cNvSpPr>
                <a:spLocks/>
              </p:cNvSpPr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0 w 83"/>
                  <a:gd name="T1" fmla="*/ 7 h 117"/>
                  <a:gd name="T2" fmla="*/ 6 w 83"/>
                  <a:gd name="T3" fmla="*/ 0 h 117"/>
                  <a:gd name="T4" fmla="*/ 0 w 83"/>
                  <a:gd name="T5" fmla="*/ 30 h 117"/>
                  <a:gd name="T6" fmla="*/ 20 w 83"/>
                  <a:gd name="T7" fmla="*/ 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>
                  <a:alpha val="1490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98" name="Freeform 29"/>
              <p:cNvSpPr>
                <a:spLocks/>
              </p:cNvSpPr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5 h 98"/>
                  <a:gd name="T2" fmla="*/ 30 w 140"/>
                  <a:gd name="T3" fmla="*/ 0 h 98"/>
                  <a:gd name="T4" fmla="*/ 35 w 140"/>
                  <a:gd name="T5" fmla="*/ 13 h 98"/>
                  <a:gd name="T6" fmla="*/ 0 w 140"/>
                  <a:gd name="T7" fmla="*/ 25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>
                  <a:alpha val="1490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99" name="Freeform 30"/>
              <p:cNvSpPr>
                <a:spLocks/>
              </p:cNvSpPr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2 h 49"/>
                  <a:gd name="T2" fmla="*/ 37 w 145"/>
                  <a:gd name="T3" fmla="*/ 0 h 49"/>
                  <a:gd name="T4" fmla="*/ 33 w 145"/>
                  <a:gd name="T5" fmla="*/ 13 h 49"/>
                  <a:gd name="T6" fmla="*/ 0 w 145"/>
                  <a:gd name="T7" fmla="*/ 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>
                  <a:alpha val="1490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8479" name="Group 31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8494" name="Freeform 32"/>
              <p:cNvSpPr>
                <a:spLocks/>
              </p:cNvSpPr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20 w 83"/>
                  <a:gd name="T1" fmla="*/ 7 h 117"/>
                  <a:gd name="T2" fmla="*/ 6 w 83"/>
                  <a:gd name="T3" fmla="*/ 0 h 117"/>
                  <a:gd name="T4" fmla="*/ 0 w 83"/>
                  <a:gd name="T5" fmla="*/ 30 h 117"/>
                  <a:gd name="T6" fmla="*/ 20 w 83"/>
                  <a:gd name="T7" fmla="*/ 7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>
                  <a:alpha val="1490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95" name="Freeform 33"/>
              <p:cNvSpPr>
                <a:spLocks/>
              </p:cNvSpPr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25 h 98"/>
                  <a:gd name="T2" fmla="*/ 30 w 140"/>
                  <a:gd name="T3" fmla="*/ 0 h 98"/>
                  <a:gd name="T4" fmla="*/ 35 w 140"/>
                  <a:gd name="T5" fmla="*/ 13 h 98"/>
                  <a:gd name="T6" fmla="*/ 0 w 140"/>
                  <a:gd name="T7" fmla="*/ 25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>
                  <a:alpha val="1490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96" name="Freeform 34"/>
              <p:cNvSpPr>
                <a:spLocks/>
              </p:cNvSpPr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2 h 49"/>
                  <a:gd name="T2" fmla="*/ 37 w 145"/>
                  <a:gd name="T3" fmla="*/ 0 h 49"/>
                  <a:gd name="T4" fmla="*/ 33 w 145"/>
                  <a:gd name="T5" fmla="*/ 13 h 49"/>
                  <a:gd name="T6" fmla="*/ 0 w 145"/>
                  <a:gd name="T7" fmla="*/ 2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>
                  <a:alpha val="1490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8480" name="Freeform 35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14902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81" name="Freeform 36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7 w 109"/>
                <a:gd name="T3" fmla="*/ 1 h 156"/>
                <a:gd name="T4" fmla="*/ 27 w 109"/>
                <a:gd name="T5" fmla="*/ 5 h 156"/>
                <a:gd name="T6" fmla="*/ 54 w 109"/>
                <a:gd name="T7" fmla="*/ 14 h 156"/>
                <a:gd name="T8" fmla="*/ 85 w 109"/>
                <a:gd name="T9" fmla="*/ 28 h 156"/>
                <a:gd name="T10" fmla="*/ 114 w 109"/>
                <a:gd name="T11" fmla="*/ 50 h 156"/>
                <a:gd name="T12" fmla="*/ 140 w 109"/>
                <a:gd name="T13" fmla="*/ 81 h 156"/>
                <a:gd name="T14" fmla="*/ 157 w 109"/>
                <a:gd name="T15" fmla="*/ 124 h 156"/>
                <a:gd name="T16" fmla="*/ 160 w 109"/>
                <a:gd name="T17" fmla="*/ 179 h 156"/>
                <a:gd name="T18" fmla="*/ 154 w 109"/>
                <a:gd name="T19" fmla="*/ 179 h 156"/>
                <a:gd name="T20" fmla="*/ 145 w 109"/>
                <a:gd name="T21" fmla="*/ 179 h 156"/>
                <a:gd name="T22" fmla="*/ 137 w 109"/>
                <a:gd name="T23" fmla="*/ 179 h 156"/>
                <a:gd name="T24" fmla="*/ 127 w 109"/>
                <a:gd name="T25" fmla="*/ 177 h 156"/>
                <a:gd name="T26" fmla="*/ 119 w 109"/>
                <a:gd name="T27" fmla="*/ 176 h 156"/>
                <a:gd name="T28" fmla="*/ 109 w 109"/>
                <a:gd name="T29" fmla="*/ 172 h 156"/>
                <a:gd name="T30" fmla="*/ 97 w 109"/>
                <a:gd name="T31" fmla="*/ 166 h 156"/>
                <a:gd name="T32" fmla="*/ 85 w 109"/>
                <a:gd name="T33" fmla="*/ 160 h 156"/>
                <a:gd name="T34" fmla="*/ 78 w 109"/>
                <a:gd name="T35" fmla="*/ 145 h 156"/>
                <a:gd name="T36" fmla="*/ 78 w 109"/>
                <a:gd name="T37" fmla="*/ 127 h 156"/>
                <a:gd name="T38" fmla="*/ 82 w 109"/>
                <a:gd name="T39" fmla="*/ 110 h 156"/>
                <a:gd name="T40" fmla="*/ 86 w 109"/>
                <a:gd name="T41" fmla="*/ 92 h 156"/>
                <a:gd name="T42" fmla="*/ 82 w 109"/>
                <a:gd name="T43" fmla="*/ 71 h 156"/>
                <a:gd name="T44" fmla="*/ 70 w 109"/>
                <a:gd name="T45" fmla="*/ 49 h 156"/>
                <a:gd name="T46" fmla="*/ 46 w 109"/>
                <a:gd name="T47" fmla="*/ 27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>
                <a:alpha val="1490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82" name="Freeform 37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9 w 54"/>
                <a:gd name="T5" fmla="*/ 3 h 40"/>
                <a:gd name="T6" fmla="*/ 20 w 54"/>
                <a:gd name="T7" fmla="*/ 10 h 40"/>
                <a:gd name="T8" fmla="*/ 32 w 54"/>
                <a:gd name="T9" fmla="*/ 14 h 40"/>
                <a:gd name="T10" fmla="*/ 43 w 54"/>
                <a:gd name="T11" fmla="*/ 17 h 40"/>
                <a:gd name="T12" fmla="*/ 56 w 54"/>
                <a:gd name="T13" fmla="*/ 19 h 40"/>
                <a:gd name="T14" fmla="*/ 68 w 54"/>
                <a:gd name="T15" fmla="*/ 20 h 40"/>
                <a:gd name="T16" fmla="*/ 81 w 54"/>
                <a:gd name="T17" fmla="*/ 18 h 40"/>
                <a:gd name="T18" fmla="*/ 79 w 54"/>
                <a:gd name="T19" fmla="*/ 29 h 40"/>
                <a:gd name="T20" fmla="*/ 75 w 54"/>
                <a:gd name="T21" fmla="*/ 38 h 40"/>
                <a:gd name="T22" fmla="*/ 66 w 54"/>
                <a:gd name="T23" fmla="*/ 44 h 40"/>
                <a:gd name="T24" fmla="*/ 55 w 54"/>
                <a:gd name="T25" fmla="*/ 46 h 40"/>
                <a:gd name="T26" fmla="*/ 42 w 54"/>
                <a:gd name="T27" fmla="*/ 45 h 40"/>
                <a:gd name="T28" fmla="*/ 28 w 54"/>
                <a:gd name="T29" fmla="*/ 37 h 40"/>
                <a:gd name="T30" fmla="*/ 15 w 54"/>
                <a:gd name="T31" fmla="*/ 24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>
                <a:alpha val="1490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83" name="Freeform 38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>
                <a:alpha val="1490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84" name="Freeform 39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>
                <a:alpha val="1490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85" name="Freeform 40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>
                <a:alpha val="1490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86" name="Freeform 41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>
                <a:alpha val="1490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87" name="Freeform 42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7 h 237"/>
                <a:gd name="T4" fmla="*/ 5 w 257"/>
                <a:gd name="T5" fmla="*/ 54 h 237"/>
                <a:gd name="T6" fmla="*/ 11 w 257"/>
                <a:gd name="T7" fmla="*/ 81 h 237"/>
                <a:gd name="T8" fmla="*/ 20 w 257"/>
                <a:gd name="T9" fmla="*/ 104 h 237"/>
                <a:gd name="T10" fmla="*/ 32 w 257"/>
                <a:gd name="T11" fmla="*/ 127 h 237"/>
                <a:gd name="T12" fmla="*/ 48 w 257"/>
                <a:gd name="T13" fmla="*/ 151 h 237"/>
                <a:gd name="T14" fmla="*/ 68 w 257"/>
                <a:gd name="T15" fmla="*/ 172 h 237"/>
                <a:gd name="T16" fmla="*/ 91 w 257"/>
                <a:gd name="T17" fmla="*/ 190 h 237"/>
                <a:gd name="T18" fmla="*/ 120 w 257"/>
                <a:gd name="T19" fmla="*/ 208 h 237"/>
                <a:gd name="T20" fmla="*/ 154 w 257"/>
                <a:gd name="T21" fmla="*/ 222 h 237"/>
                <a:gd name="T22" fmla="*/ 190 w 257"/>
                <a:gd name="T23" fmla="*/ 234 h 237"/>
                <a:gd name="T24" fmla="*/ 234 w 257"/>
                <a:gd name="T25" fmla="*/ 244 h 237"/>
                <a:gd name="T26" fmla="*/ 282 w 257"/>
                <a:gd name="T27" fmla="*/ 250 h 237"/>
                <a:gd name="T28" fmla="*/ 337 w 257"/>
                <a:gd name="T29" fmla="*/ 253 h 237"/>
                <a:gd name="T30" fmla="*/ 394 w 257"/>
                <a:gd name="T31" fmla="*/ 252 h 237"/>
                <a:gd name="T32" fmla="*/ 460 w 257"/>
                <a:gd name="T33" fmla="*/ 248 h 237"/>
                <a:gd name="T34" fmla="*/ 402 w 257"/>
                <a:gd name="T35" fmla="*/ 243 h 237"/>
                <a:gd name="T36" fmla="*/ 349 w 257"/>
                <a:gd name="T37" fmla="*/ 235 h 237"/>
                <a:gd name="T38" fmla="*/ 305 w 257"/>
                <a:gd name="T39" fmla="*/ 226 h 237"/>
                <a:gd name="T40" fmla="*/ 265 w 257"/>
                <a:gd name="T41" fmla="*/ 218 h 237"/>
                <a:gd name="T42" fmla="*/ 229 w 257"/>
                <a:gd name="T43" fmla="*/ 207 h 237"/>
                <a:gd name="T44" fmla="*/ 201 w 257"/>
                <a:gd name="T45" fmla="*/ 194 h 237"/>
                <a:gd name="T46" fmla="*/ 174 w 257"/>
                <a:gd name="T47" fmla="*/ 181 h 237"/>
                <a:gd name="T48" fmla="*/ 150 w 257"/>
                <a:gd name="T49" fmla="*/ 165 h 237"/>
                <a:gd name="T50" fmla="*/ 128 w 257"/>
                <a:gd name="T51" fmla="*/ 151 h 237"/>
                <a:gd name="T52" fmla="*/ 110 w 257"/>
                <a:gd name="T53" fmla="*/ 133 h 237"/>
                <a:gd name="T54" fmla="*/ 94 w 257"/>
                <a:gd name="T55" fmla="*/ 115 h 237"/>
                <a:gd name="T56" fmla="*/ 78 w 257"/>
                <a:gd name="T57" fmla="*/ 94 h 237"/>
                <a:gd name="T58" fmla="*/ 59 w 257"/>
                <a:gd name="T59" fmla="*/ 73 h 237"/>
                <a:gd name="T60" fmla="*/ 41 w 257"/>
                <a:gd name="T61" fmla="*/ 51 h 237"/>
                <a:gd name="T62" fmla="*/ 21 w 257"/>
                <a:gd name="T63" fmla="*/ 26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490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88" name="Freeform 43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40 w 124"/>
                <a:gd name="T1" fmla="*/ 0 h 110"/>
                <a:gd name="T2" fmla="*/ 225 w 124"/>
                <a:gd name="T3" fmla="*/ 118 h 110"/>
                <a:gd name="T4" fmla="*/ 218 w 124"/>
                <a:gd name="T5" fmla="*/ 117 h 110"/>
                <a:gd name="T6" fmla="*/ 194 w 124"/>
                <a:gd name="T7" fmla="*/ 115 h 110"/>
                <a:gd name="T8" fmla="*/ 162 w 124"/>
                <a:gd name="T9" fmla="*/ 111 h 110"/>
                <a:gd name="T10" fmla="*/ 124 w 124"/>
                <a:gd name="T11" fmla="*/ 109 h 110"/>
                <a:gd name="T12" fmla="*/ 82 w 124"/>
                <a:gd name="T13" fmla="*/ 106 h 110"/>
                <a:gd name="T14" fmla="*/ 46 w 124"/>
                <a:gd name="T15" fmla="*/ 107 h 110"/>
                <a:gd name="T16" fmla="*/ 16 w 124"/>
                <a:gd name="T17" fmla="*/ 112 h 110"/>
                <a:gd name="T18" fmla="*/ 0 w 124"/>
                <a:gd name="T19" fmla="*/ 120 h 110"/>
                <a:gd name="T20" fmla="*/ 7 w 124"/>
                <a:gd name="T21" fmla="*/ 107 h 110"/>
                <a:gd name="T22" fmla="*/ 15 w 124"/>
                <a:gd name="T23" fmla="*/ 97 h 110"/>
                <a:gd name="T24" fmla="*/ 30 w 124"/>
                <a:gd name="T25" fmla="*/ 90 h 110"/>
                <a:gd name="T26" fmla="*/ 46 w 124"/>
                <a:gd name="T27" fmla="*/ 83 h 110"/>
                <a:gd name="T28" fmla="*/ 65 w 124"/>
                <a:gd name="T29" fmla="*/ 78 h 110"/>
                <a:gd name="T30" fmla="*/ 85 w 124"/>
                <a:gd name="T31" fmla="*/ 77 h 110"/>
                <a:gd name="T32" fmla="*/ 106 w 124"/>
                <a:gd name="T33" fmla="*/ 77 h 110"/>
                <a:gd name="T34" fmla="*/ 131 w 124"/>
                <a:gd name="T35" fmla="*/ 81 h 110"/>
                <a:gd name="T36" fmla="*/ 132 w 124"/>
                <a:gd name="T37" fmla="*/ 77 h 110"/>
                <a:gd name="T38" fmla="*/ 127 w 124"/>
                <a:gd name="T39" fmla="*/ 62 h 110"/>
                <a:gd name="T40" fmla="*/ 121 w 124"/>
                <a:gd name="T41" fmla="*/ 42 h 110"/>
                <a:gd name="T42" fmla="*/ 119 w 124"/>
                <a:gd name="T43" fmla="*/ 32 h 110"/>
                <a:gd name="T44" fmla="*/ 114 w 124"/>
                <a:gd name="T45" fmla="*/ 32 h 110"/>
                <a:gd name="T46" fmla="*/ 110 w 124"/>
                <a:gd name="T47" fmla="*/ 31 h 110"/>
                <a:gd name="T48" fmla="*/ 106 w 124"/>
                <a:gd name="T49" fmla="*/ 28 h 110"/>
                <a:gd name="T50" fmla="*/ 104 w 124"/>
                <a:gd name="T51" fmla="*/ 25 h 110"/>
                <a:gd name="T52" fmla="*/ 104 w 124"/>
                <a:gd name="T53" fmla="*/ 21 h 110"/>
                <a:gd name="T54" fmla="*/ 106 w 124"/>
                <a:gd name="T55" fmla="*/ 16 h 110"/>
                <a:gd name="T56" fmla="*/ 120 w 124"/>
                <a:gd name="T57" fmla="*/ 8 h 110"/>
                <a:gd name="T58" fmla="*/ 140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>
                <a:alpha val="1490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89" name="Freeform 44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9 w 109"/>
                <a:gd name="T3" fmla="*/ 1 h 156"/>
                <a:gd name="T4" fmla="*/ 32 w 109"/>
                <a:gd name="T5" fmla="*/ 5 h 156"/>
                <a:gd name="T6" fmla="*/ 67 w 109"/>
                <a:gd name="T7" fmla="*/ 12 h 156"/>
                <a:gd name="T8" fmla="*/ 105 w 109"/>
                <a:gd name="T9" fmla="*/ 26 h 156"/>
                <a:gd name="T10" fmla="*/ 142 w 109"/>
                <a:gd name="T11" fmla="*/ 46 h 156"/>
                <a:gd name="T12" fmla="*/ 174 w 109"/>
                <a:gd name="T13" fmla="*/ 75 h 156"/>
                <a:gd name="T14" fmla="*/ 194 w 109"/>
                <a:gd name="T15" fmla="*/ 114 h 156"/>
                <a:gd name="T16" fmla="*/ 198 w 109"/>
                <a:gd name="T17" fmla="*/ 164 h 156"/>
                <a:gd name="T18" fmla="*/ 192 w 109"/>
                <a:gd name="T19" fmla="*/ 164 h 156"/>
                <a:gd name="T20" fmla="*/ 181 w 109"/>
                <a:gd name="T21" fmla="*/ 164 h 156"/>
                <a:gd name="T22" fmla="*/ 169 w 109"/>
                <a:gd name="T23" fmla="*/ 164 h 156"/>
                <a:gd name="T24" fmla="*/ 158 w 109"/>
                <a:gd name="T25" fmla="*/ 162 h 156"/>
                <a:gd name="T26" fmla="*/ 147 w 109"/>
                <a:gd name="T27" fmla="*/ 161 h 156"/>
                <a:gd name="T28" fmla="*/ 135 w 109"/>
                <a:gd name="T29" fmla="*/ 158 h 156"/>
                <a:gd name="T30" fmla="*/ 120 w 109"/>
                <a:gd name="T31" fmla="*/ 153 h 156"/>
                <a:gd name="T32" fmla="*/ 105 w 109"/>
                <a:gd name="T33" fmla="*/ 147 h 156"/>
                <a:gd name="T34" fmla="*/ 96 w 109"/>
                <a:gd name="T35" fmla="*/ 132 h 156"/>
                <a:gd name="T36" fmla="*/ 96 w 109"/>
                <a:gd name="T37" fmla="*/ 117 h 156"/>
                <a:gd name="T38" fmla="*/ 102 w 109"/>
                <a:gd name="T39" fmla="*/ 101 h 156"/>
                <a:gd name="T40" fmla="*/ 108 w 109"/>
                <a:gd name="T41" fmla="*/ 84 h 156"/>
                <a:gd name="T42" fmla="*/ 102 w 109"/>
                <a:gd name="T43" fmla="*/ 66 h 156"/>
                <a:gd name="T44" fmla="*/ 88 w 109"/>
                <a:gd name="T45" fmla="*/ 45 h 156"/>
                <a:gd name="T46" fmla="*/ 57 w 109"/>
                <a:gd name="T47" fmla="*/ 25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490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90" name="Freeform 45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57 w 46"/>
                <a:gd name="T1" fmla="*/ 0 h 94"/>
                <a:gd name="T2" fmla="*/ 36 w 46"/>
                <a:gd name="T3" fmla="*/ 40 h 94"/>
                <a:gd name="T4" fmla="*/ 27 w 46"/>
                <a:gd name="T5" fmla="*/ 66 h 94"/>
                <a:gd name="T6" fmla="*/ 20 w 46"/>
                <a:gd name="T7" fmla="*/ 85 h 94"/>
                <a:gd name="T8" fmla="*/ 0 w 46"/>
                <a:gd name="T9" fmla="*/ 100 h 94"/>
                <a:gd name="T10" fmla="*/ 22 w 46"/>
                <a:gd name="T11" fmla="*/ 94 h 94"/>
                <a:gd name="T12" fmla="*/ 42 w 46"/>
                <a:gd name="T13" fmla="*/ 86 h 94"/>
                <a:gd name="T14" fmla="*/ 58 w 46"/>
                <a:gd name="T15" fmla="*/ 73 h 94"/>
                <a:gd name="T16" fmla="*/ 73 w 46"/>
                <a:gd name="T17" fmla="*/ 61 h 94"/>
                <a:gd name="T18" fmla="*/ 82 w 46"/>
                <a:gd name="T19" fmla="*/ 46 h 94"/>
                <a:gd name="T20" fmla="*/ 84 w 46"/>
                <a:gd name="T21" fmla="*/ 32 h 94"/>
                <a:gd name="T22" fmla="*/ 77 w 46"/>
                <a:gd name="T23" fmla="*/ 15 h 94"/>
                <a:gd name="T24" fmla="*/ 57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>
                <a:alpha val="1490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91" name="Freeform 46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1 w 54"/>
                <a:gd name="T5" fmla="*/ 3 h 40"/>
                <a:gd name="T6" fmla="*/ 23 w 54"/>
                <a:gd name="T7" fmla="*/ 8 h 40"/>
                <a:gd name="T8" fmla="*/ 37 w 54"/>
                <a:gd name="T9" fmla="*/ 12 h 40"/>
                <a:gd name="T10" fmla="*/ 52 w 54"/>
                <a:gd name="T11" fmla="*/ 15 h 40"/>
                <a:gd name="T12" fmla="*/ 68 w 54"/>
                <a:gd name="T13" fmla="*/ 17 h 40"/>
                <a:gd name="T14" fmla="*/ 81 w 54"/>
                <a:gd name="T15" fmla="*/ 18 h 40"/>
                <a:gd name="T16" fmla="*/ 96 w 54"/>
                <a:gd name="T17" fmla="*/ 16 h 40"/>
                <a:gd name="T18" fmla="*/ 95 w 54"/>
                <a:gd name="T19" fmla="*/ 27 h 40"/>
                <a:gd name="T20" fmla="*/ 89 w 54"/>
                <a:gd name="T21" fmla="*/ 35 h 40"/>
                <a:gd name="T22" fmla="*/ 79 w 54"/>
                <a:gd name="T23" fmla="*/ 40 h 40"/>
                <a:gd name="T24" fmla="*/ 65 w 54"/>
                <a:gd name="T25" fmla="*/ 42 h 40"/>
                <a:gd name="T26" fmla="*/ 49 w 54"/>
                <a:gd name="T27" fmla="*/ 41 h 40"/>
                <a:gd name="T28" fmla="*/ 33 w 54"/>
                <a:gd name="T29" fmla="*/ 34 h 40"/>
                <a:gd name="T30" fmla="*/ 17 w 54"/>
                <a:gd name="T31" fmla="*/ 22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490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92" name="Freeform 47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>
                <a:alpha val="1490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493" name="Freeform 48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30 w 596"/>
                <a:gd name="T1" fmla="*/ 392 h 666"/>
                <a:gd name="T2" fmla="*/ 11 w 596"/>
                <a:gd name="T3" fmla="*/ 362 h 666"/>
                <a:gd name="T4" fmla="*/ 0 w 596"/>
                <a:gd name="T5" fmla="*/ 307 h 666"/>
                <a:gd name="T6" fmla="*/ 7 w 596"/>
                <a:gd name="T7" fmla="*/ 236 h 666"/>
                <a:gd name="T8" fmla="*/ 46 w 596"/>
                <a:gd name="T9" fmla="*/ 161 h 666"/>
                <a:gd name="T10" fmla="*/ 125 w 596"/>
                <a:gd name="T11" fmla="*/ 90 h 666"/>
                <a:gd name="T12" fmla="*/ 259 w 596"/>
                <a:gd name="T13" fmla="*/ 33 h 666"/>
                <a:gd name="T14" fmla="*/ 449 w 596"/>
                <a:gd name="T15" fmla="*/ 2 h 666"/>
                <a:gd name="T16" fmla="*/ 692 w 596"/>
                <a:gd name="T17" fmla="*/ 9 h 666"/>
                <a:gd name="T18" fmla="*/ 881 w 596"/>
                <a:gd name="T19" fmla="*/ 72 h 666"/>
                <a:gd name="T20" fmla="*/ 1008 w 596"/>
                <a:gd name="T21" fmla="*/ 175 h 666"/>
                <a:gd name="T22" fmla="*/ 1075 w 596"/>
                <a:gd name="T23" fmla="*/ 302 h 666"/>
                <a:gd name="T24" fmla="*/ 1083 w 596"/>
                <a:gd name="T25" fmla="*/ 434 h 666"/>
                <a:gd name="T26" fmla="*/ 1031 w 596"/>
                <a:gd name="T27" fmla="*/ 557 h 666"/>
                <a:gd name="T28" fmla="*/ 923 w 596"/>
                <a:gd name="T29" fmla="*/ 652 h 666"/>
                <a:gd name="T30" fmla="*/ 759 w 596"/>
                <a:gd name="T31" fmla="*/ 704 h 666"/>
                <a:gd name="T32" fmla="*/ 708 w 596"/>
                <a:gd name="T33" fmla="*/ 699 h 666"/>
                <a:gd name="T34" fmla="*/ 803 w 596"/>
                <a:gd name="T35" fmla="*/ 655 h 666"/>
                <a:gd name="T36" fmla="*/ 877 w 596"/>
                <a:gd name="T37" fmla="*/ 577 h 666"/>
                <a:gd name="T38" fmla="*/ 927 w 596"/>
                <a:gd name="T39" fmla="*/ 482 h 666"/>
                <a:gd name="T40" fmla="*/ 946 w 596"/>
                <a:gd name="T41" fmla="*/ 377 h 666"/>
                <a:gd name="T42" fmla="*/ 935 w 596"/>
                <a:gd name="T43" fmla="*/ 274 h 666"/>
                <a:gd name="T44" fmla="*/ 882 w 596"/>
                <a:gd name="T45" fmla="*/ 184 h 666"/>
                <a:gd name="T46" fmla="*/ 788 w 596"/>
                <a:gd name="T47" fmla="*/ 118 h 666"/>
                <a:gd name="T48" fmla="*/ 621 w 596"/>
                <a:gd name="T49" fmla="*/ 79 h 666"/>
                <a:gd name="T50" fmla="*/ 448 w 596"/>
                <a:gd name="T51" fmla="*/ 65 h 666"/>
                <a:gd name="T52" fmla="*/ 317 w 596"/>
                <a:gd name="T53" fmla="*/ 75 h 666"/>
                <a:gd name="T54" fmla="*/ 220 w 596"/>
                <a:gd name="T55" fmla="*/ 107 h 666"/>
                <a:gd name="T56" fmla="*/ 152 w 596"/>
                <a:gd name="T57" fmla="*/ 158 h 666"/>
                <a:gd name="T58" fmla="*/ 104 w 596"/>
                <a:gd name="T59" fmla="*/ 218 h 666"/>
                <a:gd name="T60" fmla="*/ 73 w 596"/>
                <a:gd name="T61" fmla="*/ 288 h 666"/>
                <a:gd name="T62" fmla="*/ 51 w 596"/>
                <a:gd name="T63" fmla="*/ 359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>
                <a:alpha val="1490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34818" name="Picture 2" descr="D:\Documents\Мазяркина\Фото\открытый урок\Фото-1148.jpg"/>
          <p:cNvPicPr>
            <a:picLocks noChangeAspect="1" noChangeArrowheads="1"/>
          </p:cNvPicPr>
          <p:nvPr/>
        </p:nvPicPr>
        <p:blipFill rotWithShape="1">
          <a:blip r:embed="rId2" cstate="print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598" y="4962852"/>
            <a:ext cx="2488469" cy="2202390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D:\Documents\Мазяркина\Фото\открытый урок\Фото-1147.jpg"/>
          <p:cNvPicPr>
            <a:picLocks noChangeAspect="1" noChangeArrowheads="1"/>
          </p:cNvPicPr>
          <p:nvPr/>
        </p:nvPicPr>
        <p:blipFill>
          <a:blip r:embed="rId3" cstate="print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1476" y="4949133"/>
            <a:ext cx="2925264" cy="2193948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D:\Documents\Мазяркина\Фото\Юннаты\IMG0320A.jpg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0956" y="4976768"/>
            <a:ext cx="2880320" cy="2160240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7" descr="D:\Documents\Мазяркина\Фото\зоопарк\копытные\100_8435.JPG"/>
          <p:cNvPicPr>
            <a:picLocks noChangeAspect="1" noChangeArrowheads="1"/>
          </p:cNvPicPr>
          <p:nvPr/>
        </p:nvPicPr>
        <p:blipFill rotWithShape="1">
          <a:blip r:embed="rId5" cstate="print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31875" y="4942807"/>
            <a:ext cx="1695161" cy="2190939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D:\Documents\Tatyana\Стенды\Направления деятельности\Эколого-биологическое\Кружок.jpg"/>
          <p:cNvPicPr>
            <a:picLocks noChangeAspect="1" noChangeArrowheads="1"/>
          </p:cNvPicPr>
          <p:nvPr/>
        </p:nvPicPr>
        <p:blipFill>
          <a:blip r:embed="rId6" cstate="print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0957" y="2682399"/>
            <a:ext cx="2880320" cy="2160490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BCA75A-0995-4FAA-BF27-0D1BAC6519EC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34818" name="Picture 2" descr="C:\Users\Татьяна\Desktop\Кружок\100_85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041" y="4566594"/>
            <a:ext cx="3380467" cy="253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Татьяна\Desktop\Кружок\100_8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8835" y="4566595"/>
            <a:ext cx="3380468" cy="253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C:\Users\Татьяна\Desktop\Кружок\100_85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4411" y="1321467"/>
            <a:ext cx="4152753" cy="3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C:\Users\Татьяна\Desktop\Кружок\100_85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1260" y="4566595"/>
            <a:ext cx="3370358" cy="25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24223" y="1467247"/>
            <a:ext cx="3499166" cy="27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09" rIns="91418" bIns="45709"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000" algn="l" eaLnBrk="1" hangingPunct="1">
              <a:lnSpc>
                <a:spcPct val="80000"/>
              </a:lnSpc>
            </a:pPr>
            <a:r>
              <a:rPr kumimoji="0" lang="ru-RU" altLang="ru-RU" sz="1800" b="1" dirty="0"/>
              <a:t>На кружковых занятиях учащиеся проходят программное обучение по основам физиологии, морфологии и систематики </a:t>
            </a:r>
            <a:r>
              <a:rPr kumimoji="0" lang="ru-RU" altLang="ru-RU" sz="1800" b="1" dirty="0" smtClean="0"/>
              <a:t> </a:t>
            </a:r>
            <a:r>
              <a:rPr kumimoji="0" lang="ru-RU" altLang="ru-RU" sz="1800" b="1" dirty="0"/>
              <a:t>животного мира. Изучают особенности </a:t>
            </a:r>
            <a:r>
              <a:rPr kumimoji="0" lang="ru-RU" altLang="ru-RU" sz="1800" b="1" dirty="0" smtClean="0"/>
              <a:t> видов, зоотехнические мероприятия </a:t>
            </a:r>
            <a:r>
              <a:rPr kumimoji="0" lang="ru-RU" altLang="ru-RU" sz="1800" b="1" dirty="0"/>
              <a:t>по уходу за </a:t>
            </a:r>
            <a:r>
              <a:rPr kumimoji="0" lang="ru-RU" altLang="ru-RU" sz="1800" b="1" dirty="0" smtClean="0"/>
              <a:t> </a:t>
            </a:r>
            <a:r>
              <a:rPr kumimoji="0" lang="ru-RU" altLang="ru-RU" sz="1800" b="1" dirty="0"/>
              <a:t>животными. Знакомятся с экологическими факторами, влияющими на биологическое разнообразие.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516" y="1321467"/>
            <a:ext cx="2347880" cy="3114925"/>
          </a:xfrm>
          <a:prstGeom prst="rect">
            <a:avLst/>
          </a:prstGeom>
          <a:noFill/>
          <a:ln w="19050" algn="ctr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2538388" y="540271"/>
            <a:ext cx="7335837" cy="5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52" tIns="46027" rIns="92052" bIns="46027" anchor="b">
            <a:spAutoFit/>
          </a:bodyPr>
          <a:lstStyle>
            <a:lvl1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2pPr>
            <a:lvl3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3pPr>
            <a:lvl4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4pPr>
            <a:lvl5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4213" eaLnBrk="1" hangingPunct="1"/>
            <a:r>
              <a:rPr lang="ru-RU" altLang="ru-RU" b="1" i="0" smtClean="0">
                <a:latin typeface="Monotype Corsiva" pitchFamily="66" charset="0"/>
              </a:rPr>
              <a:t>Кружковая работа</a:t>
            </a:r>
            <a:endParaRPr lang="ru-RU" altLang="ru-RU" b="1" i="0" dirty="0" smtClean="0"/>
          </a:p>
        </p:txBody>
      </p:sp>
    </p:spTree>
    <p:extLst>
      <p:ext uri="{BB962C8B-B14F-4D97-AF65-F5344CB8AC3E}">
        <p14:creationId xmlns:p14="http://schemas.microsoft.com/office/powerpoint/2010/main" val="253071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BCA75A-0995-4FAA-BF27-0D1BAC6519EC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10" name="Рисунок 9" descr="D:\Documents\Мазяркина\Фото\День птиц фото\20150422_103645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852" y="4068663"/>
            <a:ext cx="4586012" cy="321049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1890316" y="768508"/>
            <a:ext cx="7707666" cy="5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52" tIns="46027" rIns="92052" bIns="46027" anchor="b">
            <a:spAutoFit/>
          </a:bodyPr>
          <a:lstStyle>
            <a:lvl1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2pPr>
            <a:lvl3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3pPr>
            <a:lvl4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4pPr>
            <a:lvl5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4213" eaLnBrk="1" hangingPunct="1">
              <a:spcBef>
                <a:spcPts val="0"/>
              </a:spcBef>
            </a:pPr>
            <a:r>
              <a:rPr lang="ru-RU" altLang="ru-RU" b="1" i="0" dirty="0" smtClean="0">
                <a:latin typeface="Monotype Corsiva" pitchFamily="66" charset="0"/>
              </a:rPr>
              <a:t> Кружковая деятельность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416" y="4284687"/>
            <a:ext cx="4599804" cy="2994473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07107" y="424677"/>
            <a:ext cx="2704370" cy="4807768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0210" y="1889186"/>
            <a:ext cx="47684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600" b="1" dirty="0"/>
              <a:t>Одно из важных направлений деятельности – практическая работа в детском зоопарке. Кружковцы ухаживают за своими питомцами, чистят аквариумы, террариумы, кормят рептилий, ведут наблюдения за размножением птиц, учатся самостоятельности и ответственности. </a:t>
            </a:r>
          </a:p>
        </p:txBody>
      </p:sp>
    </p:spTree>
    <p:extLst>
      <p:ext uri="{BB962C8B-B14F-4D97-AF65-F5344CB8AC3E}">
        <p14:creationId xmlns:p14="http://schemas.microsoft.com/office/powerpoint/2010/main" val="2357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BCA75A-0995-4FAA-BF27-0D1BAC6519EC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36866" name="Picture 2" descr="D:\Documents\Мои рисунки\День животных\2012_10_14\IMG_27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4336" y="4655286"/>
            <a:ext cx="3548558" cy="2365705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D:\Documents\Мои рисунки\День животных\2012_10_14\IMG_26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8558" y="4655285"/>
            <a:ext cx="3548558" cy="2365705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D:\Documents\Мои рисунки\День животных\2012_10_14\IMG_27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1318" y="2191878"/>
            <a:ext cx="3504736" cy="2336491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538388" y="540271"/>
            <a:ext cx="7707666" cy="5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52" tIns="46027" rIns="92052" bIns="46027" anchor="b">
            <a:spAutoFit/>
          </a:bodyPr>
          <a:lstStyle>
            <a:lvl1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2pPr>
            <a:lvl3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3pPr>
            <a:lvl4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4pPr>
            <a:lvl5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4213" eaLnBrk="1" hangingPunct="1"/>
            <a:r>
              <a:rPr lang="ru-RU" altLang="ru-RU" b="1" i="0" dirty="0" smtClean="0">
                <a:latin typeface="Monotype Corsiva" pitchFamily="66" charset="0"/>
              </a:rPr>
              <a:t> Экологический марафон</a:t>
            </a:r>
            <a:endParaRPr lang="ru-RU" altLang="ru-RU" b="1" i="0" dirty="0" smtClean="0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496675" y="1836415"/>
            <a:ext cx="5858137" cy="280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52" tIns="46027" rIns="92052" bIns="46027" anchor="b">
            <a:spAutoFit/>
          </a:bodyPr>
          <a:lstStyle>
            <a:lvl1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2pPr>
            <a:lvl3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3pPr>
            <a:lvl4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4pPr>
            <a:lvl5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altLang="ru-RU" sz="1800" b="1" i="0" dirty="0" smtClean="0">
                <a:latin typeface="+mn-lt"/>
              </a:rPr>
              <a:t> В </a:t>
            </a:r>
            <a:r>
              <a:rPr lang="ru-RU" sz="1800" b="1" i="0" dirty="0" smtClean="0">
                <a:latin typeface="+mn-lt"/>
              </a:rPr>
              <a:t>«Экологическом марафоне», посвященном </a:t>
            </a:r>
            <a:r>
              <a:rPr lang="ru-RU" sz="1800" b="1" i="0" dirty="0">
                <a:latin typeface="+mn-lt"/>
              </a:rPr>
              <a:t>Всемирному дню защиты животных </a:t>
            </a:r>
            <a:r>
              <a:rPr lang="ru-RU" sz="1800" b="1" i="0" dirty="0" smtClean="0">
                <a:latin typeface="+mn-lt"/>
              </a:rPr>
              <a:t>принимают </a:t>
            </a:r>
            <a:r>
              <a:rPr lang="ru-RU" sz="1800" b="1" i="0" dirty="0">
                <a:latin typeface="+mn-lt"/>
              </a:rPr>
              <a:t>участие </a:t>
            </a:r>
            <a:r>
              <a:rPr lang="ru-RU" sz="1800" b="1" i="0" dirty="0" smtClean="0">
                <a:latin typeface="+mn-lt"/>
              </a:rPr>
              <a:t>все кружковцы </a:t>
            </a:r>
            <a:r>
              <a:rPr lang="ru-RU" sz="1800" b="1" i="0" dirty="0">
                <a:latin typeface="+mn-lt"/>
              </a:rPr>
              <a:t>областного эколого-биологического центра</a:t>
            </a:r>
            <a:r>
              <a:rPr lang="ru-RU" sz="1800" b="1" i="0" dirty="0" smtClean="0">
                <a:latin typeface="+mn-lt"/>
              </a:rPr>
              <a:t>.</a:t>
            </a:r>
            <a:r>
              <a:rPr lang="ru-RU" sz="1800" dirty="0"/>
              <a:t> </a:t>
            </a:r>
            <a:endParaRPr lang="ru-RU" sz="1800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i="0" dirty="0" smtClean="0">
                <a:latin typeface="+mn-lt"/>
              </a:rPr>
              <a:t>Проводятся следующие </a:t>
            </a:r>
            <a:r>
              <a:rPr lang="ru-RU" sz="1800" b="1" i="0" dirty="0">
                <a:latin typeface="+mn-lt"/>
              </a:rPr>
              <a:t>конкурсы: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800" b="1" i="0" dirty="0">
                <a:latin typeface="+mn-lt"/>
              </a:rPr>
              <a:t>к</a:t>
            </a:r>
            <a:r>
              <a:rPr lang="ru-RU" sz="1800" b="1" i="0" dirty="0" smtClean="0">
                <a:latin typeface="+mn-lt"/>
              </a:rPr>
              <a:t>онкурс рисунка «Эти замечательные животные»;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800" b="1" i="0" dirty="0">
                <a:latin typeface="+mn-lt"/>
              </a:rPr>
              <a:t>к</a:t>
            </a:r>
            <a:r>
              <a:rPr lang="ru-RU" sz="1800" b="1" i="0" dirty="0" smtClean="0">
                <a:latin typeface="+mn-lt"/>
              </a:rPr>
              <a:t>онкурс фотографий «Мой домашний питомец»;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800" b="1" i="0" dirty="0">
                <a:latin typeface="+mn-lt"/>
              </a:rPr>
              <a:t>к</a:t>
            </a:r>
            <a:r>
              <a:rPr lang="ru-RU" sz="1800" b="1" i="0" dirty="0" smtClean="0">
                <a:latin typeface="+mn-lt"/>
              </a:rPr>
              <a:t>онкурс поделок, посвященный животным;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800" b="1" i="0" dirty="0" smtClean="0">
                <a:latin typeface="+mn-lt"/>
              </a:rPr>
              <a:t>КВН «В мире животных» - командная игра.</a:t>
            </a:r>
          </a:p>
          <a:p>
            <a:pPr algn="l">
              <a:spcBef>
                <a:spcPts val="0"/>
              </a:spcBef>
            </a:pPr>
            <a:endParaRPr lang="ru-RU" sz="1800" b="1" i="0" dirty="0">
              <a:latin typeface="+mn-lt"/>
            </a:endParaRPr>
          </a:p>
        </p:txBody>
      </p:sp>
      <p:pic>
        <p:nvPicPr>
          <p:cNvPr id="9" name="Рисунок 8" descr="D:\Documents\Мазяркина\Фото\Фото для книги\энтомология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132" y="4681804"/>
            <a:ext cx="3024336" cy="23979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51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BCA75A-0995-4FAA-BF27-0D1BAC6519EC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720242" y="520527"/>
            <a:ext cx="7707666" cy="100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52" tIns="46027" rIns="92052" bIns="46027" anchor="b">
            <a:spAutoFit/>
          </a:bodyPr>
          <a:lstStyle>
            <a:lvl1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2pPr>
            <a:lvl3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3pPr>
            <a:lvl4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4pPr>
            <a:lvl5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4213" eaLnBrk="1" hangingPunct="1">
              <a:spcBef>
                <a:spcPts val="0"/>
              </a:spcBef>
            </a:pPr>
            <a:r>
              <a:rPr lang="ru-RU" altLang="ru-RU" b="1" i="0" dirty="0" smtClean="0">
                <a:latin typeface="Monotype Corsiva" pitchFamily="66" charset="0"/>
              </a:rPr>
              <a:t> Станционная выставка, посвященная</a:t>
            </a:r>
          </a:p>
          <a:p>
            <a:pPr algn="ctr" defTabSz="684213" eaLnBrk="1" hangingPunct="1">
              <a:spcBef>
                <a:spcPts val="0"/>
              </a:spcBef>
            </a:pPr>
            <a:r>
              <a:rPr lang="ru-RU" altLang="ru-RU" b="1" i="0" dirty="0" smtClean="0">
                <a:latin typeface="Monotype Corsiva" pitchFamily="66" charset="0"/>
              </a:rPr>
              <a:t>Всемирному дню защиты животных</a:t>
            </a:r>
            <a:endParaRPr lang="ru-RU" altLang="ru-RU" b="1" i="0" dirty="0" smtClean="0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496674" y="1778906"/>
            <a:ext cx="9793891" cy="175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52" tIns="46027" rIns="92052" bIns="46027" anchor="b">
            <a:spAutoFit/>
          </a:bodyPr>
          <a:lstStyle>
            <a:lvl1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2pPr>
            <a:lvl3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3pPr>
            <a:lvl4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4pPr>
            <a:lvl5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altLang="ru-RU" sz="1800" b="1" i="0" dirty="0" smtClean="0">
                <a:latin typeface="+mn-lt"/>
              </a:rPr>
              <a:t> В </a:t>
            </a:r>
            <a:r>
              <a:rPr lang="ru-RU" sz="1800" b="1" i="0" dirty="0" smtClean="0">
                <a:latin typeface="+mn-lt"/>
              </a:rPr>
              <a:t>конкурсах, посвященных </a:t>
            </a:r>
            <a:r>
              <a:rPr lang="ru-RU" sz="1800" b="1" i="0" dirty="0">
                <a:latin typeface="+mn-lt"/>
              </a:rPr>
              <a:t>Всемирному дню защиты </a:t>
            </a:r>
            <a:r>
              <a:rPr lang="ru-RU" sz="1800" b="1" i="0" dirty="0" smtClean="0">
                <a:latin typeface="+mn-lt"/>
              </a:rPr>
              <a:t>животных, принимают </a:t>
            </a:r>
            <a:r>
              <a:rPr lang="ru-RU" sz="1800" b="1" i="0" dirty="0">
                <a:latin typeface="+mn-lt"/>
              </a:rPr>
              <a:t>участие </a:t>
            </a:r>
            <a:r>
              <a:rPr lang="ru-RU" sz="1800" b="1" i="0" dirty="0" smtClean="0">
                <a:latin typeface="+mn-lt"/>
              </a:rPr>
              <a:t>все кружковцы </a:t>
            </a:r>
            <a:r>
              <a:rPr lang="ru-RU" sz="1800" b="1" i="0" dirty="0">
                <a:latin typeface="+mn-lt"/>
              </a:rPr>
              <a:t>областного эколого-биологического центра</a:t>
            </a:r>
            <a:r>
              <a:rPr lang="ru-RU" sz="1800" b="1" i="0" dirty="0" smtClean="0">
                <a:latin typeface="+mn-lt"/>
              </a:rPr>
              <a:t>.</a:t>
            </a:r>
            <a:r>
              <a:rPr lang="ru-RU" sz="1800" dirty="0"/>
              <a:t> </a:t>
            </a:r>
            <a:endParaRPr lang="ru-RU" sz="1800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b="1" i="0" dirty="0" smtClean="0">
                <a:latin typeface="+mn-lt"/>
              </a:rPr>
              <a:t>Проводятся следующие </a:t>
            </a:r>
            <a:r>
              <a:rPr lang="ru-RU" sz="1800" b="1" i="0" dirty="0">
                <a:latin typeface="+mn-lt"/>
              </a:rPr>
              <a:t>конкурсы: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800" b="1" i="0" dirty="0">
                <a:latin typeface="+mn-lt"/>
              </a:rPr>
              <a:t>к</a:t>
            </a:r>
            <a:r>
              <a:rPr lang="ru-RU" sz="1800" b="1" i="0" dirty="0" smtClean="0">
                <a:latin typeface="+mn-lt"/>
              </a:rPr>
              <a:t>онкурс рисунка «Эти замечательные животные»;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800" b="1" i="0" dirty="0">
                <a:latin typeface="+mn-lt"/>
              </a:rPr>
              <a:t>к</a:t>
            </a:r>
            <a:r>
              <a:rPr lang="ru-RU" sz="1800" b="1" i="0" dirty="0" smtClean="0">
                <a:latin typeface="+mn-lt"/>
              </a:rPr>
              <a:t>онкурс фотографий «Мой домашний питомец»;</a:t>
            </a: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ru-RU" sz="1800" b="1" i="0" dirty="0">
                <a:latin typeface="+mn-lt"/>
              </a:rPr>
              <a:t>к</a:t>
            </a:r>
            <a:r>
              <a:rPr lang="ru-RU" sz="1800" b="1" i="0" dirty="0" smtClean="0">
                <a:latin typeface="+mn-lt"/>
              </a:rPr>
              <a:t>онкурс поделок, посвященный животным</a:t>
            </a:r>
            <a:r>
              <a:rPr lang="ru-RU" sz="1800" b="1" i="0" dirty="0">
                <a:latin typeface="+mn-lt"/>
              </a:rPr>
              <a:t>.</a:t>
            </a:r>
            <a:endParaRPr lang="ru-RU" sz="1800" b="1" i="0" dirty="0" smtClean="0">
              <a:latin typeface="+mn-lt"/>
            </a:endParaRPr>
          </a:p>
        </p:txBody>
      </p:sp>
      <p:pic>
        <p:nvPicPr>
          <p:cNvPr id="10" name="Рисунок 9" descr="D:\Documents\Мазяркина\Фото\День животных 2015\CAM05186[1]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82054" y="3877211"/>
            <a:ext cx="4608512" cy="3112626"/>
          </a:xfrm>
          <a:prstGeom prst="rect">
            <a:avLst/>
          </a:prstGeom>
          <a:noFill/>
        </p:spPr>
      </p:pic>
      <p:pic>
        <p:nvPicPr>
          <p:cNvPr id="41986" name="Picture 2" descr="D:\Documents\Tatyana\Мои рисунки\мероприятия\День животных 2015 фото\WP_20151011_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81" y="4188961"/>
            <a:ext cx="4979334" cy="280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00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BCA75A-0995-4FAA-BF27-0D1BAC6519E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34818" name="Picture 2" descr="C:\Users\Admin\Desktop\фото деток  день животных\20141023_1705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3996" y="1266350"/>
            <a:ext cx="4854397" cy="2730598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1818308" y="440563"/>
            <a:ext cx="7707666" cy="5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52" tIns="46027" rIns="92052" bIns="46027" anchor="b">
            <a:spAutoFit/>
          </a:bodyPr>
          <a:lstStyle>
            <a:lvl1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2pPr>
            <a:lvl3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3pPr>
            <a:lvl4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4pPr>
            <a:lvl5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4213" eaLnBrk="1" hangingPunct="1"/>
            <a:r>
              <a:rPr lang="ru-RU" altLang="ru-RU" b="1" i="0" dirty="0" smtClean="0">
                <a:latin typeface="Monotype Corsiva" pitchFamily="66" charset="0"/>
              </a:rPr>
              <a:t> Областной конкурс «В мире животных»</a:t>
            </a:r>
            <a:endParaRPr lang="ru-RU" altLang="ru-RU" b="1" i="0" dirty="0" smtClean="0"/>
          </a:p>
        </p:txBody>
      </p:sp>
      <p:pic>
        <p:nvPicPr>
          <p:cNvPr id="12" name="Picture 3" descr="C:\Users\Admin\Desktop\фото деток  день животных\20141023_1705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7431" y="4187605"/>
            <a:ext cx="5677200" cy="3193426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фото деток  день животных\20141023_1706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030" y="1266350"/>
            <a:ext cx="4854395" cy="2730598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162124" y="4377439"/>
            <a:ext cx="4073566" cy="256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/>
          <a:p>
            <a:pPr algn="l"/>
            <a:r>
              <a:rPr lang="ru-RU" sz="1600" b="1" dirty="0" smtClean="0"/>
              <a:t>Областной конкурс «В мире животных» посвящен Всемирному дню защиты животных, стал традиционным экологическим мероприятием, в котором участвуют все районы области, городские организации образования.</a:t>
            </a:r>
          </a:p>
          <a:p>
            <a:pPr algn="l"/>
            <a:r>
              <a:rPr lang="ru-RU" sz="1600" b="1" dirty="0"/>
              <a:t> </a:t>
            </a:r>
            <a:r>
              <a:rPr lang="ru-RU" sz="1600" b="1" dirty="0" smtClean="0"/>
              <a:t>Номинации:</a:t>
            </a:r>
          </a:p>
          <a:p>
            <a:pPr marL="285750" indent="-285750" algn="l">
              <a:buFontTx/>
              <a:buChar char="-"/>
            </a:pPr>
            <a:r>
              <a:rPr lang="ru-RU" sz="1600" b="1" dirty="0" smtClean="0"/>
              <a:t>Конкурс рисунков;</a:t>
            </a:r>
          </a:p>
          <a:p>
            <a:pPr marL="285750" indent="-285750" algn="l">
              <a:buFontTx/>
              <a:buChar char="-"/>
            </a:pPr>
            <a:r>
              <a:rPr lang="ru-RU" sz="1600" b="1" dirty="0" smtClean="0"/>
              <a:t>Конкурс фотографий;</a:t>
            </a:r>
          </a:p>
          <a:p>
            <a:pPr marL="285750" indent="-285750" algn="l">
              <a:buFontTx/>
              <a:buChar char="-"/>
            </a:pPr>
            <a:r>
              <a:rPr lang="ru-RU" sz="1600" b="1" dirty="0" smtClean="0"/>
              <a:t>Конкурс поделок.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19606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BCA75A-0995-4FAA-BF27-0D1BAC6519EC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3" name="Рисунок 2" descr="D:\Documents\Мазяркина\Фото\День животных 2015\CAM05213[1]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420" y="1547419"/>
            <a:ext cx="4015516" cy="2887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D:\Documents\Мазяркина\Фото\День животных 2015\CAM05186[1]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5193" y="4588970"/>
            <a:ext cx="3851281" cy="2720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Группа 5"/>
          <p:cNvGrpSpPr/>
          <p:nvPr/>
        </p:nvGrpSpPr>
        <p:grpSpPr>
          <a:xfrm>
            <a:off x="5535529" y="1564634"/>
            <a:ext cx="3800945" cy="2880320"/>
            <a:chOff x="0" y="0"/>
            <a:chExt cx="6280484" cy="4740442"/>
          </a:xfrm>
        </p:grpSpPr>
        <p:pic>
          <p:nvPicPr>
            <p:cNvPr id="7" name="Рисунок 6" descr="D:\Documents\Мазяркина\Фото\День животных 2015\WP_20151011_017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48526" y="0"/>
              <a:ext cx="3031958" cy="47404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Рисунок 7" descr="D:\Documents\Мазяркина\Фото\День животных 2015\WP_20151011_001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31547"/>
              <a:ext cx="3031958" cy="46923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0" name="Рисунок 9" descr="D:\Documents\Мазяркина\Фото\День птиц фото\20150422_10364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4252" y="4588970"/>
            <a:ext cx="4032684" cy="272005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1890316" y="353010"/>
            <a:ext cx="7707666" cy="97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52" tIns="46027" rIns="92052" bIns="46027" anchor="b">
            <a:spAutoFit/>
          </a:bodyPr>
          <a:lstStyle>
            <a:lvl1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2pPr>
            <a:lvl3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3pPr>
            <a:lvl4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4pPr>
            <a:lvl5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4213" eaLnBrk="1" hangingPunct="1">
              <a:spcBef>
                <a:spcPts val="0"/>
              </a:spcBef>
            </a:pPr>
            <a:r>
              <a:rPr lang="ru-RU" altLang="ru-RU" b="1" i="0" dirty="0" smtClean="0">
                <a:latin typeface="Monotype Corsiva" pitchFamily="66" charset="0"/>
              </a:rPr>
              <a:t> Игра-путешествие </a:t>
            </a:r>
          </a:p>
          <a:p>
            <a:pPr algn="ctr" defTabSz="684213" eaLnBrk="1" hangingPunct="1">
              <a:spcBef>
                <a:spcPts val="0"/>
              </a:spcBef>
            </a:pPr>
            <a:r>
              <a:rPr lang="ru-RU" altLang="ru-RU" b="1" i="0" dirty="0" smtClean="0">
                <a:latin typeface="Monotype Corsiva" pitchFamily="66" charset="0"/>
              </a:rPr>
              <a:t>«По следам невиданных зверей»</a:t>
            </a:r>
            <a:endParaRPr lang="ru-RU" altLang="ru-RU" b="1" i="0" dirty="0" smtClean="0"/>
          </a:p>
        </p:txBody>
      </p:sp>
    </p:spTree>
    <p:extLst>
      <p:ext uri="{BB962C8B-B14F-4D97-AF65-F5344CB8AC3E}">
        <p14:creationId xmlns:p14="http://schemas.microsoft.com/office/powerpoint/2010/main" val="24169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9BAF731-DB1B-4E39-9309-0BD4894439A0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962324" y="537203"/>
            <a:ext cx="7707666" cy="5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52" tIns="46027" rIns="92052" bIns="46027" anchor="b">
            <a:spAutoFit/>
          </a:bodyPr>
          <a:lstStyle>
            <a:lvl1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2pPr>
            <a:lvl3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3pPr>
            <a:lvl4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4pPr>
            <a:lvl5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4213" eaLnBrk="1" hangingPunct="1"/>
            <a:r>
              <a:rPr lang="ru-RU" altLang="ru-RU" b="1" i="0" dirty="0" smtClean="0">
                <a:latin typeface="Monotype Corsiva" pitchFamily="66" charset="0"/>
              </a:rPr>
              <a:t> Экологический </a:t>
            </a:r>
            <a:r>
              <a:rPr lang="ru-RU" altLang="ru-RU" b="1" i="0" dirty="0" err="1" smtClean="0">
                <a:latin typeface="Monotype Corsiva" pitchFamily="66" charset="0"/>
              </a:rPr>
              <a:t>квест</a:t>
            </a:r>
            <a:r>
              <a:rPr lang="ru-RU" altLang="ru-RU" b="1" i="0" dirty="0" smtClean="0">
                <a:latin typeface="Monotype Corsiva" pitchFamily="66" charset="0"/>
              </a:rPr>
              <a:t> «В мире животных»</a:t>
            </a:r>
            <a:endParaRPr lang="ru-RU" altLang="ru-RU" b="1" i="0" dirty="0" smtClean="0"/>
          </a:p>
        </p:txBody>
      </p:sp>
      <p:grpSp>
        <p:nvGrpSpPr>
          <p:cNvPr id="6" name="Группа 5"/>
          <p:cNvGrpSpPr/>
          <p:nvPr/>
        </p:nvGrpSpPr>
        <p:grpSpPr>
          <a:xfrm>
            <a:off x="1062766" y="1404367"/>
            <a:ext cx="8563280" cy="5769034"/>
            <a:chOff x="877615" y="1207623"/>
            <a:chExt cx="8933582" cy="6018505"/>
          </a:xfrm>
        </p:grpSpPr>
        <p:pic>
          <p:nvPicPr>
            <p:cNvPr id="38914" name="Picture 2" descr="IMG_162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615" y="4284687"/>
              <a:ext cx="4381096" cy="2941441"/>
            </a:xfrm>
            <a:prstGeom prst="rect">
              <a:avLst/>
            </a:prstGeom>
            <a:noFill/>
            <a:ln w="9525" algn="ctr">
              <a:solidFill>
                <a:srgbClr val="40404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8915" name="Picture 3" descr="IMG_164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0812" y="1207623"/>
              <a:ext cx="4370385" cy="2920016"/>
            </a:xfrm>
            <a:prstGeom prst="rect">
              <a:avLst/>
            </a:prstGeom>
            <a:noFill/>
            <a:ln w="9525" algn="ctr">
              <a:solidFill>
                <a:srgbClr val="40404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8916" name="Picture 4" descr="IMG_165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8669" y="4284687"/>
              <a:ext cx="4372528" cy="2926444"/>
            </a:xfrm>
            <a:prstGeom prst="rect">
              <a:avLst/>
            </a:prstGeom>
            <a:noFill/>
            <a:ln w="9525" algn="ctr">
              <a:solidFill>
                <a:srgbClr val="40404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8917" name="Picture 5" descr="IMG_168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615" y="1210612"/>
              <a:ext cx="4372528" cy="2935013"/>
            </a:xfrm>
            <a:prstGeom prst="rect">
              <a:avLst/>
            </a:prstGeom>
            <a:noFill/>
            <a:ln w="9525" algn="ctr">
              <a:solidFill>
                <a:srgbClr val="40404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376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BCA75A-0995-4FAA-BF27-0D1BAC6519EC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40962" name="Picture 2" descr="D:\Documents\Tatyana\Мои рисунки\мероприятия\обл Квест 2017\DSC_0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25" y="1100682"/>
            <a:ext cx="4522272" cy="3014848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7" descr="D:\Documents\Tatyana\Мои рисунки\мероприятия\обл Квест 2017\DSC_1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716" y="1100682"/>
            <a:ext cx="4568062" cy="3045374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Documents\Tatyana\Мои рисунки\мероприятия\обл Квест 2017\DSC_1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270" y="4260684"/>
            <a:ext cx="4572508" cy="3048339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Documents\Tatyana\Мои рисунки\мероприятия\обл Квест 2017\DSC_10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33" y="4284780"/>
            <a:ext cx="4536364" cy="3024243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1818308" y="468263"/>
            <a:ext cx="7707666" cy="53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52" tIns="46027" rIns="92052" bIns="46027" anchor="b">
            <a:spAutoFit/>
          </a:bodyPr>
          <a:lstStyle>
            <a:lvl1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2pPr>
            <a:lvl3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3pPr>
            <a:lvl4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4pPr>
            <a:lvl5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4213" eaLnBrk="1" hangingPunct="1"/>
            <a:r>
              <a:rPr lang="ru-RU" altLang="ru-RU" b="1" i="0" dirty="0" smtClean="0">
                <a:latin typeface="Monotype Corsiva" pitchFamily="66" charset="0"/>
              </a:rPr>
              <a:t> Областной конкурс «Экологический </a:t>
            </a:r>
            <a:r>
              <a:rPr lang="ru-RU" altLang="ru-RU" b="1" i="0" dirty="0" err="1" smtClean="0">
                <a:latin typeface="Monotype Corsiva" pitchFamily="66" charset="0"/>
              </a:rPr>
              <a:t>квест</a:t>
            </a:r>
            <a:r>
              <a:rPr lang="ru-RU" altLang="ru-RU" b="1" i="0" dirty="0" smtClean="0">
                <a:latin typeface="Monotype Corsiva" pitchFamily="66" charset="0"/>
              </a:rPr>
              <a:t>»</a:t>
            </a:r>
            <a:endParaRPr lang="ru-RU" altLang="ru-RU" b="1" i="0" dirty="0" smtClean="0"/>
          </a:p>
        </p:txBody>
      </p:sp>
    </p:spTree>
    <p:extLst>
      <p:ext uri="{BB962C8B-B14F-4D97-AF65-F5344CB8AC3E}">
        <p14:creationId xmlns:p14="http://schemas.microsoft.com/office/powerpoint/2010/main" val="407054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316964-3C4B-4E36-B344-62E442C129B7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1458913" y="1642112"/>
            <a:ext cx="3538537" cy="271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marL="180975" indent="-180975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55613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0013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Clr>
                <a:schemeClr val="tx2"/>
              </a:buClr>
              <a:buFont typeface="Wingdings" pitchFamily="2" charset="2"/>
              <a:buNone/>
            </a:pPr>
            <a:r>
              <a:rPr kumimoji="0" lang="ru-RU" altLang="ru-RU" sz="1800" b="1" dirty="0">
                <a:solidFill>
                  <a:schemeClr val="accent2"/>
                </a:solidFill>
              </a:rPr>
              <a:t>Учебно-воспитательная работа:</a:t>
            </a:r>
          </a:p>
          <a:p>
            <a:pPr algn="ctr">
              <a:buClr>
                <a:schemeClr val="tx2"/>
              </a:buClr>
              <a:buFont typeface="Wingdings" pitchFamily="2" charset="2"/>
              <a:buNone/>
            </a:pPr>
            <a:endParaRPr kumimoji="0" lang="ru-RU" altLang="ru-RU" sz="1800" b="1" dirty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1400" b="1" dirty="0">
                <a:solidFill>
                  <a:srgbClr val="003300"/>
                </a:solidFill>
              </a:rPr>
              <a:t>летние полевые практики;</a:t>
            </a:r>
          </a:p>
          <a:p>
            <a:pPr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1400" b="1" dirty="0">
                <a:solidFill>
                  <a:srgbClr val="003300"/>
                </a:solidFill>
              </a:rPr>
              <a:t>опытническая, исследовательская работа,     конференции юных исследователей;</a:t>
            </a:r>
          </a:p>
          <a:p>
            <a:pPr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1400" b="1" dirty="0">
                <a:solidFill>
                  <a:srgbClr val="003300"/>
                </a:solidFill>
              </a:rPr>
              <a:t>экологические мероприятия </a:t>
            </a:r>
            <a:r>
              <a:rPr kumimoji="0" lang="ru-RU" altLang="ru-RU" sz="1400" b="1" dirty="0" smtClean="0">
                <a:solidFill>
                  <a:srgbClr val="003300"/>
                </a:solidFill>
              </a:rPr>
              <a:t>(День защиты животных, </a:t>
            </a:r>
            <a:r>
              <a:rPr kumimoji="0" lang="ru-RU" altLang="ru-RU" sz="1400" b="1" dirty="0">
                <a:solidFill>
                  <a:srgbClr val="003300"/>
                </a:solidFill>
              </a:rPr>
              <a:t>День птиц); </a:t>
            </a:r>
          </a:p>
          <a:p>
            <a:pPr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1400" b="1" dirty="0" smtClean="0">
                <a:solidFill>
                  <a:srgbClr val="003300"/>
                </a:solidFill>
              </a:rPr>
              <a:t>детский </a:t>
            </a:r>
            <a:r>
              <a:rPr kumimoji="0" lang="ru-RU" altLang="ru-RU" sz="1400" b="1" dirty="0">
                <a:solidFill>
                  <a:srgbClr val="003300"/>
                </a:solidFill>
              </a:rPr>
              <a:t>зоопарк, живой уголок;</a:t>
            </a:r>
          </a:p>
          <a:p>
            <a:pPr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1400" b="1" dirty="0">
                <a:solidFill>
                  <a:srgbClr val="003300"/>
                </a:solidFill>
              </a:rPr>
              <a:t>кружковые занятия;</a:t>
            </a:r>
          </a:p>
          <a:p>
            <a:pPr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1400" b="1" dirty="0" smtClean="0">
                <a:solidFill>
                  <a:srgbClr val="003300"/>
                </a:solidFill>
              </a:rPr>
              <a:t>практика школьников и студентов;</a:t>
            </a:r>
            <a:endParaRPr kumimoji="0" lang="ru-RU" altLang="ru-RU" sz="1400" b="1" dirty="0">
              <a:solidFill>
                <a:srgbClr val="003300"/>
              </a:solidFill>
            </a:endParaRPr>
          </a:p>
          <a:p>
            <a:pPr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1400" b="1" dirty="0">
                <a:solidFill>
                  <a:srgbClr val="003300"/>
                </a:solidFill>
              </a:rPr>
              <a:t>учебные экскурсии в детский зоопарк для школьников, учащихся ПТШ, ВУЗов.</a:t>
            </a:r>
          </a:p>
        </p:txBody>
      </p:sp>
      <p:sp>
        <p:nvSpPr>
          <p:cNvPr id="112657" name="Rectangle 17"/>
          <p:cNvSpPr>
            <a:spLocks noChangeArrowheads="1"/>
          </p:cNvSpPr>
          <p:nvPr/>
        </p:nvSpPr>
        <p:spPr bwMode="auto">
          <a:xfrm>
            <a:off x="5059363" y="1636713"/>
            <a:ext cx="5402262" cy="323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>
            <a:spAutoFit/>
          </a:bodyPr>
          <a:lstStyle>
            <a:lvl1pPr algn="l">
              <a:tabLst>
                <a:tab pos="857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46088" indent="-266700" algn="l">
              <a:tabLst>
                <a:tab pos="857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149475" algn="l">
              <a:tabLst>
                <a:tab pos="857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328863" algn="l">
              <a:tabLst>
                <a:tab pos="857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08250" algn="l">
              <a:tabLst>
                <a:tab pos="857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9654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4226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8798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337050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ctr"/>
            <a:r>
              <a:rPr kumimoji="0" lang="ru-RU" altLang="ru-RU" sz="1800" b="1" dirty="0">
                <a:solidFill>
                  <a:schemeClr val="accent2"/>
                </a:solidFill>
              </a:rPr>
              <a:t>Методическая работа:</a:t>
            </a:r>
          </a:p>
          <a:p>
            <a:pPr lvl="1" algn="ctr"/>
            <a:endParaRPr kumimoji="0" lang="ru-RU" altLang="ru-RU" sz="1800" b="1" dirty="0">
              <a:solidFill>
                <a:schemeClr val="accent2"/>
              </a:solidFill>
            </a:endParaRPr>
          </a:p>
          <a:p>
            <a:pPr lvl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1400" b="1" dirty="0">
                <a:solidFill>
                  <a:srgbClr val="003300"/>
                </a:solidFill>
              </a:rPr>
              <a:t>семинары для учителей школ города и области по вопросам:</a:t>
            </a:r>
          </a:p>
          <a:p>
            <a:pPr lvl="1">
              <a:lnSpc>
                <a:spcPct val="80000"/>
              </a:lnSpc>
              <a:buClr>
                <a:schemeClr val="tx2"/>
              </a:buClr>
              <a:buFont typeface="Wingdings" pitchFamily="2" charset="2"/>
              <a:buNone/>
            </a:pPr>
            <a:r>
              <a:rPr kumimoji="0" lang="ru-RU" altLang="ru-RU" sz="1400" b="1" dirty="0">
                <a:solidFill>
                  <a:srgbClr val="003300"/>
                </a:solidFill>
              </a:rPr>
              <a:t>    -  организация исследовательской </a:t>
            </a:r>
            <a:r>
              <a:rPr kumimoji="0" lang="ru-RU" altLang="ru-RU" sz="1400" b="1" dirty="0" smtClean="0">
                <a:solidFill>
                  <a:srgbClr val="003300"/>
                </a:solidFill>
              </a:rPr>
              <a:t> и проектной деятельности учащихся</a:t>
            </a:r>
            <a:r>
              <a:rPr kumimoji="0" lang="ru-RU" altLang="ru-RU" sz="1400" b="1" dirty="0">
                <a:solidFill>
                  <a:srgbClr val="003300"/>
                </a:solidFill>
              </a:rPr>
              <a:t>;</a:t>
            </a:r>
          </a:p>
          <a:p>
            <a:pPr lvl="1">
              <a:lnSpc>
                <a:spcPct val="80000"/>
              </a:lnSpc>
              <a:buClr>
                <a:schemeClr val="tx2"/>
              </a:buClr>
              <a:buFont typeface="Wingdings" pitchFamily="2" charset="2"/>
              <a:buNone/>
            </a:pPr>
            <a:r>
              <a:rPr kumimoji="0" lang="ru-RU" altLang="ru-RU" sz="1400" b="1" dirty="0">
                <a:solidFill>
                  <a:srgbClr val="003300"/>
                </a:solidFill>
              </a:rPr>
              <a:t>    -  организация летней полевой практики учащихся;</a:t>
            </a:r>
          </a:p>
          <a:p>
            <a:pPr lvl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1400" b="1" dirty="0">
                <a:solidFill>
                  <a:srgbClr val="003300"/>
                </a:solidFill>
              </a:rPr>
              <a:t> консультации для учителей школ города и области,       воспитателей детских садов по вопросам:</a:t>
            </a:r>
          </a:p>
          <a:p>
            <a:pPr lvl="1">
              <a:lnSpc>
                <a:spcPct val="80000"/>
              </a:lnSpc>
              <a:buClr>
                <a:schemeClr val="tx2"/>
              </a:buClr>
              <a:buFont typeface="Wingdings" pitchFamily="2" charset="2"/>
              <a:buNone/>
            </a:pPr>
            <a:r>
              <a:rPr kumimoji="0" lang="ru-RU" altLang="ru-RU" sz="1400" b="1" dirty="0" smtClean="0">
                <a:solidFill>
                  <a:srgbClr val="003300"/>
                </a:solidFill>
              </a:rPr>
              <a:t>    -  </a:t>
            </a:r>
            <a:r>
              <a:rPr kumimoji="0" lang="ru-RU" altLang="ru-RU" sz="1400" b="1" dirty="0">
                <a:solidFill>
                  <a:srgbClr val="003300"/>
                </a:solidFill>
              </a:rPr>
              <a:t>организация массовых мероприятий, конференций, открытых уроков;</a:t>
            </a:r>
          </a:p>
          <a:p>
            <a:pPr lvl="1">
              <a:lnSpc>
                <a:spcPct val="80000"/>
              </a:lnSpc>
              <a:buClr>
                <a:schemeClr val="tx2"/>
              </a:buClr>
              <a:buFont typeface="Wingdings" pitchFamily="2" charset="2"/>
              <a:buNone/>
            </a:pPr>
            <a:r>
              <a:rPr kumimoji="0" lang="ru-RU" altLang="ru-RU" sz="1400" b="1" dirty="0">
                <a:solidFill>
                  <a:srgbClr val="003300"/>
                </a:solidFill>
              </a:rPr>
              <a:t>    -  организация живых уголков;</a:t>
            </a:r>
          </a:p>
          <a:p>
            <a:pPr lvl="1">
              <a:lnSpc>
                <a:spcPct val="80000"/>
              </a:lnSpc>
              <a:buClr>
                <a:schemeClr val="tx2"/>
              </a:buClr>
              <a:buFont typeface="Wingdings" pitchFamily="2" charset="2"/>
              <a:buNone/>
            </a:pPr>
            <a:r>
              <a:rPr kumimoji="0" lang="ru-RU" altLang="ru-RU" sz="1400" b="1" dirty="0">
                <a:solidFill>
                  <a:srgbClr val="003300"/>
                </a:solidFill>
              </a:rPr>
              <a:t>    -  помощь в приобретении животных для уголков живой природы.</a:t>
            </a:r>
          </a:p>
          <a:p>
            <a:pPr lvl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1400" b="1" dirty="0">
                <a:solidFill>
                  <a:srgbClr val="003300"/>
                </a:solidFill>
              </a:rPr>
              <a:t>работа над методическими материалами, рекомендациями, программами в помощь учителям школ;</a:t>
            </a:r>
          </a:p>
          <a:p>
            <a:pPr lvl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1400" b="1" dirty="0">
                <a:solidFill>
                  <a:srgbClr val="003300"/>
                </a:solidFill>
              </a:rPr>
              <a:t>выпуск печатных изданий.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82930813"/>
              </p:ext>
            </p:extLst>
          </p:nvPr>
        </p:nvGraphicFramePr>
        <p:xfrm>
          <a:off x="2466975" y="5211763"/>
          <a:ext cx="7343775" cy="1903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2680" name="Rectangle 40"/>
          <p:cNvSpPr>
            <a:spLocks noChangeArrowheads="1"/>
          </p:cNvSpPr>
          <p:nvPr/>
        </p:nvSpPr>
        <p:spPr bwMode="auto">
          <a:xfrm>
            <a:off x="809625" y="858838"/>
            <a:ext cx="9542463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 algn="r">
              <a:lnSpc>
                <a:spcPct val="80000"/>
              </a:lnSpc>
              <a:spcBef>
                <a:spcPct val="50000"/>
              </a:spcBef>
              <a:defRPr sz="3600" i="1">
                <a:solidFill>
                  <a:schemeClr val="tx1"/>
                </a:solidFill>
                <a:latin typeface="Times New Roman" pitchFamily="18" charset="0"/>
              </a:defRPr>
            </a:lvl1pPr>
            <a:lvl2pPr algn="r">
              <a:lnSpc>
                <a:spcPct val="80000"/>
              </a:lnSpc>
              <a:spcBef>
                <a:spcPct val="50000"/>
              </a:spcBef>
              <a:defRPr sz="3600" i="1">
                <a:solidFill>
                  <a:schemeClr val="tx1"/>
                </a:solidFill>
                <a:latin typeface="Times New Roman" pitchFamily="18" charset="0"/>
              </a:defRPr>
            </a:lvl2pPr>
            <a:lvl3pPr algn="r">
              <a:lnSpc>
                <a:spcPct val="80000"/>
              </a:lnSpc>
              <a:spcBef>
                <a:spcPct val="50000"/>
              </a:spcBef>
              <a:defRPr sz="3600" i="1">
                <a:solidFill>
                  <a:schemeClr val="tx1"/>
                </a:solidFill>
                <a:latin typeface="Times New Roman" pitchFamily="18" charset="0"/>
              </a:defRPr>
            </a:lvl3pPr>
            <a:lvl4pPr algn="r">
              <a:lnSpc>
                <a:spcPct val="80000"/>
              </a:lnSpc>
              <a:spcBef>
                <a:spcPct val="50000"/>
              </a:spcBef>
              <a:defRPr sz="3600" i="1">
                <a:solidFill>
                  <a:schemeClr val="tx1"/>
                </a:solidFill>
                <a:latin typeface="Times New Roman" pitchFamily="18" charset="0"/>
              </a:defRPr>
            </a:lvl4pPr>
            <a:lvl5pPr algn="r">
              <a:lnSpc>
                <a:spcPct val="80000"/>
              </a:lnSpc>
              <a:spcBef>
                <a:spcPct val="50000"/>
              </a:spcBef>
              <a:defRPr sz="3600" i="1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0" lang="ru-RU" altLang="ru-RU" b="1" dirty="0">
                <a:solidFill>
                  <a:srgbClr val="003300"/>
                </a:solidFill>
                <a:latin typeface="Monotype Corsiva" pitchFamily="66" charset="0"/>
              </a:rPr>
              <a:t>Отдел животного мира</a:t>
            </a:r>
          </a:p>
        </p:txBody>
      </p:sp>
      <p:sp>
        <p:nvSpPr>
          <p:cNvPr id="112685" name="Rectangle 45"/>
          <p:cNvSpPr>
            <a:spLocks noChangeArrowheads="1"/>
          </p:cNvSpPr>
          <p:nvPr/>
        </p:nvSpPr>
        <p:spPr bwMode="auto">
          <a:xfrm>
            <a:off x="746125" y="541338"/>
            <a:ext cx="9621838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 algn="r">
              <a:lnSpc>
                <a:spcPct val="80000"/>
              </a:lnSpc>
              <a:spcBef>
                <a:spcPct val="50000"/>
              </a:spcBef>
              <a:defRPr sz="3600" i="1">
                <a:solidFill>
                  <a:schemeClr val="tx1"/>
                </a:solidFill>
                <a:latin typeface="Times New Roman" pitchFamily="18" charset="0"/>
              </a:defRPr>
            </a:lvl1pPr>
            <a:lvl2pPr algn="r">
              <a:lnSpc>
                <a:spcPct val="80000"/>
              </a:lnSpc>
              <a:spcBef>
                <a:spcPct val="50000"/>
              </a:spcBef>
              <a:defRPr sz="3600" i="1">
                <a:solidFill>
                  <a:schemeClr val="tx1"/>
                </a:solidFill>
                <a:latin typeface="Times New Roman" pitchFamily="18" charset="0"/>
              </a:defRPr>
            </a:lvl2pPr>
            <a:lvl3pPr algn="r">
              <a:lnSpc>
                <a:spcPct val="80000"/>
              </a:lnSpc>
              <a:spcBef>
                <a:spcPct val="50000"/>
              </a:spcBef>
              <a:defRPr sz="3600" i="1">
                <a:solidFill>
                  <a:schemeClr val="tx1"/>
                </a:solidFill>
                <a:latin typeface="Times New Roman" pitchFamily="18" charset="0"/>
              </a:defRPr>
            </a:lvl3pPr>
            <a:lvl4pPr algn="r">
              <a:lnSpc>
                <a:spcPct val="80000"/>
              </a:lnSpc>
              <a:spcBef>
                <a:spcPct val="50000"/>
              </a:spcBef>
              <a:defRPr sz="3600" i="1">
                <a:solidFill>
                  <a:schemeClr val="tx1"/>
                </a:solidFill>
                <a:latin typeface="Times New Roman" pitchFamily="18" charset="0"/>
              </a:defRPr>
            </a:lvl4pPr>
            <a:lvl5pPr algn="r">
              <a:lnSpc>
                <a:spcPct val="80000"/>
              </a:lnSpc>
              <a:spcBef>
                <a:spcPct val="50000"/>
              </a:spcBef>
              <a:defRPr sz="3600" i="1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kumimoji="0" lang="ru-RU" altLang="ru-RU"/>
          </a:p>
        </p:txBody>
      </p:sp>
      <p:graphicFrame>
        <p:nvGraphicFramePr>
          <p:cNvPr id="112701" name="Object 61"/>
          <p:cNvGraphicFramePr>
            <a:graphicFrameLocks noChangeAspect="1"/>
          </p:cNvGraphicFramePr>
          <p:nvPr/>
        </p:nvGraphicFramePr>
        <p:xfrm>
          <a:off x="530225" y="5368925"/>
          <a:ext cx="1352550" cy="157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2" name="Photo Editor Photo" r:id="rId8" imgW="2152951" imgH="2514286" progId="MSPhotoEd.3">
                  <p:embed/>
                </p:oleObj>
              </mc:Choice>
              <mc:Fallback>
                <p:oleObj name="Photo Editor Photo" r:id="rId8" imgW="2152951" imgH="25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clrChange>
                          <a:clrFrom>
                            <a:srgbClr val="FBFCF6"/>
                          </a:clrFrom>
                          <a:clrTo>
                            <a:srgbClr val="FBFCF6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5368925"/>
                        <a:ext cx="1352550" cy="157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633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00_07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3293" y="1473473"/>
            <a:ext cx="4068093" cy="2873327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4" descr="100_0334"/>
          <p:cNvPicPr>
            <a:picLocks noChangeAspect="1" noChangeArrowheads="1"/>
          </p:cNvPicPr>
          <p:nvPr/>
        </p:nvPicPr>
        <p:blipFill>
          <a:blip r:embed="rId3">
            <a:lum bright="8000" contras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204" y="1473473"/>
            <a:ext cx="4186654" cy="2873327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Прямоугольник 1"/>
          <p:cNvSpPr>
            <a:spLocks noChangeArrowheads="1"/>
          </p:cNvSpPr>
          <p:nvPr/>
        </p:nvSpPr>
        <p:spPr bwMode="auto">
          <a:xfrm>
            <a:off x="260486" y="4500711"/>
            <a:ext cx="5230230" cy="281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/>
          <a:p>
            <a:pPr indent="512474"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Проект Марковой Натальи и Полянской Александры, кружковцев центра,  «Искусственный водоем, как экологическая  система» был самой первой звездочкой, с которой началась проектная деятельность в нашем центре. В 2007 году девочки выиграли грант на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Республиканском конкурсе бизнес-проектов и на эти средства был построен и озеленен большой водоем. Летом водоем заселяют обитатели детского зоопарка –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красноухие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и болотные черепашки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воде обживаются различные насекомые, лягушки.</a:t>
            </a:r>
          </a:p>
        </p:txBody>
      </p:sp>
      <p:pic>
        <p:nvPicPr>
          <p:cNvPr id="15365" name="Picture 11" descr="G:\Фото\100_23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 bwMode="auto">
          <a:xfrm>
            <a:off x="5938863" y="4473695"/>
            <a:ext cx="4088357" cy="271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86260" y="396255"/>
            <a:ext cx="9001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3300"/>
                </a:solidFill>
                <a:latin typeface="Monotype Corsiva" pitchFamily="66" charset="0"/>
                <a:ea typeface="+mj-ea"/>
                <a:cs typeface="+mj-cs"/>
              </a:rPr>
              <a:t>Проектная </a:t>
            </a:r>
            <a:r>
              <a:rPr lang="ru-RU" sz="3200" b="1" dirty="0" smtClean="0">
                <a:solidFill>
                  <a:srgbClr val="003300"/>
                </a:solidFill>
                <a:latin typeface="Monotype Corsiva" pitchFamily="66" charset="0"/>
                <a:ea typeface="+mj-ea"/>
                <a:cs typeface="+mj-cs"/>
              </a:rPr>
              <a:t>и исследовательская деятельность  кружковцев на базе детского зоопарка</a:t>
            </a:r>
            <a:endParaRPr lang="ru-RU" sz="3200" b="1" dirty="0">
              <a:solidFill>
                <a:srgbClr val="003300"/>
              </a:solidFill>
              <a:latin typeface="Monotype Corsiva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4218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100_77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716" y="540074"/>
            <a:ext cx="4995823" cy="3528589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Прямоугольник 2"/>
          <p:cNvSpPr>
            <a:spLocks noChangeArrowheads="1"/>
          </p:cNvSpPr>
          <p:nvPr/>
        </p:nvSpPr>
        <p:spPr bwMode="auto">
          <a:xfrm>
            <a:off x="616261" y="4555659"/>
            <a:ext cx="9482967" cy="232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/>
          <a:p>
            <a:pPr indent="512474"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2012 году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Кужекешевым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Ринатом,  кружковцем областного эколого-биологического центра, был разработан проект «Ландшафтный дизайн водоема», в котором предусматривалось  благоустройство территории -  строительство мостика, дорожек, декоративного ограждения вокруг водоема.</a:t>
            </a:r>
          </a:p>
          <a:p>
            <a:pPr indent="512474"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Благодаря выделенному компанией «Шеврон» гранту проект был реализован. В июне был построен очень красивый декоративный мостик, на который с удовольствием забираются дети, чтобы понаблюдать за плавающими черепашками. Яркий рисунок из стилизованных тюльпанов украсил  ограждение мостика и заборчика вокруг водоема. Мостик стал отличным декоративным и функциональным дополнением водоема. </a:t>
            </a:r>
          </a:p>
        </p:txBody>
      </p:sp>
      <p:pic>
        <p:nvPicPr>
          <p:cNvPr id="16388" name="Picture 2" descr="D:\Documents\Tatyana\Мои рисунки\Мост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335" y="540074"/>
            <a:ext cx="4990253" cy="3528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56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100_74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24" y="3864645"/>
            <a:ext cx="2664068" cy="3348310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5" descr="G:\Фото\100_49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812" y="168028"/>
            <a:ext cx="4990253" cy="3528589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7" descr="G:\Фото\DSC002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24" y="168028"/>
            <a:ext cx="4990253" cy="3528589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Прямоугольник 1"/>
          <p:cNvSpPr>
            <a:spLocks noChangeArrowheads="1"/>
          </p:cNvSpPr>
          <p:nvPr/>
        </p:nvSpPr>
        <p:spPr bwMode="auto">
          <a:xfrm>
            <a:off x="3065071" y="3756601"/>
            <a:ext cx="7538213" cy="355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/>
          <a:p>
            <a:pPr indent="512474" algn="just"/>
            <a:r>
              <a:rPr lang="ru-RU" sz="1600" b="1" dirty="0">
                <a:cs typeface="Times New Roman" pitchFamily="18" charset="0"/>
              </a:rPr>
              <a:t>Проект «Вольер для хищных птиц» Марковой Натальи, </a:t>
            </a:r>
            <a:r>
              <a:rPr lang="ru-RU" sz="1600" b="1" dirty="0" err="1">
                <a:cs typeface="Times New Roman" pitchFamily="18" charset="0"/>
              </a:rPr>
              <a:t>юннатки</a:t>
            </a:r>
            <a:r>
              <a:rPr lang="ru-RU" sz="1600" b="1" dirty="0">
                <a:cs typeface="Times New Roman" pitchFamily="18" charset="0"/>
              </a:rPr>
              <a:t> областного эколого-биологического центра, стал победителем </a:t>
            </a:r>
            <a:r>
              <a:rPr lang="en-US" sz="1600" b="1" dirty="0">
                <a:cs typeface="Times New Roman" pitchFamily="18" charset="0"/>
              </a:rPr>
              <a:t>III </a:t>
            </a:r>
            <a:r>
              <a:rPr lang="ru-RU" sz="1600" b="1" dirty="0">
                <a:cs typeface="Times New Roman" pitchFamily="18" charset="0"/>
              </a:rPr>
              <a:t>Республиканского конкурса в 2009 году. Цель проекта: оказание помощи хищным птицам, оказавшимся в бедственном положении, создание условий для их содержания в неволе.</a:t>
            </a:r>
          </a:p>
          <a:p>
            <a:pPr indent="512474" algn="just"/>
            <a:r>
              <a:rPr lang="ru-RU" sz="1600" b="1" dirty="0">
                <a:cs typeface="Times New Roman" pitchFamily="18" charset="0"/>
              </a:rPr>
              <a:t>В детском зоопарке центра содержатся несколько видов хищных птиц, занесенных в Красную Книгу: орлан-белохвост, </a:t>
            </a:r>
            <a:r>
              <a:rPr lang="ru-RU" sz="1600" b="1" dirty="0" smtClean="0">
                <a:cs typeface="Times New Roman" pitchFamily="18" charset="0"/>
              </a:rPr>
              <a:t>пять степных орлов, филин, неясыть, пустельга. </a:t>
            </a:r>
            <a:r>
              <a:rPr lang="ru-RU" sz="1600" b="1" dirty="0">
                <a:cs typeface="Times New Roman" pitchFamily="18" charset="0"/>
              </a:rPr>
              <a:t>Они найдены в природных условиях местным населением, были ранены, истощенны, не могли летать. Проект помог создать благоприятные условия для содержания  этих птиц, были построены два больших вольера для филинов и для орлов общей площадью 50 кв. м. </a:t>
            </a:r>
          </a:p>
          <a:p>
            <a:pPr indent="512474" algn="just"/>
            <a:r>
              <a:rPr lang="ru-RU" sz="1600" b="1" i="1" dirty="0">
                <a:cs typeface="Times New Roman" pitchFamily="18" charset="0"/>
              </a:rPr>
              <a:t>	</a:t>
            </a:r>
            <a:r>
              <a:rPr lang="ru-RU" sz="1600" b="1" dirty="0">
                <a:cs typeface="Times New Roman" pitchFamily="18" charset="0"/>
              </a:rPr>
              <a:t>Данный проект привлек внимание населения, учащихся школ, воспитанников детских садов к проблеме исчезновения редких хищных птиц, к бережному отношению к дикой природе.</a:t>
            </a:r>
          </a:p>
        </p:txBody>
      </p:sp>
    </p:spTree>
    <p:extLst>
      <p:ext uri="{BB962C8B-B14F-4D97-AF65-F5344CB8AC3E}">
        <p14:creationId xmlns:p14="http://schemas.microsoft.com/office/powerpoint/2010/main" val="284460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Прямоугольник 1"/>
          <p:cNvSpPr>
            <a:spLocks noChangeArrowheads="1"/>
          </p:cNvSpPr>
          <p:nvPr/>
        </p:nvSpPr>
        <p:spPr bwMode="auto">
          <a:xfrm>
            <a:off x="656529" y="1893909"/>
            <a:ext cx="5494655" cy="20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/>
          <a:p>
            <a:pPr algn="l"/>
            <a:r>
              <a:rPr lang="ru-RU" sz="1600" b="1" dirty="0" smtClean="0"/>
              <a:t>Проект </a:t>
            </a:r>
            <a:r>
              <a:rPr lang="ru-RU" sz="1600" b="1" dirty="0"/>
              <a:t>кружковцев Чернышева Николая и Поздняковой </a:t>
            </a:r>
            <a:r>
              <a:rPr lang="ru-RU" sz="1600" b="1" dirty="0" err="1"/>
              <a:t>Милиты</a:t>
            </a:r>
            <a:r>
              <a:rPr lang="ru-RU" sz="1600" b="1" dirty="0"/>
              <a:t> «Тропа Здоровья» занял 2 место на областном конкурсе «Детский экологический бизнес-проект», В прошлом году проект </a:t>
            </a:r>
            <a:r>
              <a:rPr lang="ru-RU" sz="1600" b="1" dirty="0" err="1"/>
              <a:t>Приказчиковой</a:t>
            </a:r>
            <a:r>
              <a:rPr lang="ru-RU" sz="1600" b="1" dirty="0"/>
              <a:t> Анастасии «</a:t>
            </a:r>
            <a:r>
              <a:rPr lang="ru-RU" sz="1600" b="1" dirty="0" err="1"/>
              <a:t>Иппотерапия</a:t>
            </a:r>
            <a:r>
              <a:rPr lang="ru-RU" sz="1600" b="1" dirty="0"/>
              <a:t>» занял 3 место на областном конкурсе бизнес-проектов. Заниматься </a:t>
            </a:r>
            <a:r>
              <a:rPr lang="ru-RU" sz="1600" b="1" dirty="0" smtClean="0"/>
              <a:t>в дальнейшем реализацией </a:t>
            </a:r>
            <a:r>
              <a:rPr lang="ru-RU" sz="1600" b="1" dirty="0"/>
              <a:t>этих проектов на базе центра выразили желание большинство кружковцев.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86260" y="396255"/>
            <a:ext cx="9001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3300"/>
                </a:solidFill>
                <a:latin typeface="Monotype Corsiva" pitchFamily="66" charset="0"/>
                <a:ea typeface="+mj-ea"/>
                <a:cs typeface="+mj-cs"/>
              </a:rPr>
              <a:t>Проектная </a:t>
            </a:r>
            <a:r>
              <a:rPr lang="ru-RU" sz="3200" b="1" dirty="0" smtClean="0">
                <a:solidFill>
                  <a:srgbClr val="003300"/>
                </a:solidFill>
                <a:latin typeface="Monotype Corsiva" pitchFamily="66" charset="0"/>
                <a:ea typeface="+mj-ea"/>
                <a:cs typeface="+mj-cs"/>
              </a:rPr>
              <a:t>и исследовательская деятельность  кружковцев на базе центра</a:t>
            </a:r>
            <a:endParaRPr lang="ru-RU" sz="3200" b="1" dirty="0">
              <a:solidFill>
                <a:srgbClr val="003300"/>
              </a:solidFill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7" name="Picture 4" descr="C:\Users\Admin\Desktop\ippoterapi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883" y="1563596"/>
            <a:ext cx="2397496" cy="200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51" y="4283304"/>
            <a:ext cx="3655020" cy="2741744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6151185" y="3687907"/>
            <a:ext cx="3352474" cy="3160729"/>
            <a:chOff x="775458" y="513568"/>
            <a:chExt cx="7307045" cy="4838175"/>
          </a:xfrm>
        </p:grpSpPr>
        <p:pic>
          <p:nvPicPr>
            <p:cNvPr id="11" name="Picture 12" descr="http://4.bp.blogspot.com/-scWdcmPPSgE/UDFCaM-JpyI/AAAAAAAABKw/kor-_XlzmC0/s320/rustic-wooden-vases-stem-ferm-2-thumb-540xauto-1511.jpe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12"/>
            <a:stretch/>
          </p:blipFill>
          <p:spPr bwMode="auto">
            <a:xfrm>
              <a:off x="4273832" y="1176338"/>
              <a:ext cx="126000" cy="321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Арка 11"/>
            <p:cNvSpPr/>
            <p:nvPr/>
          </p:nvSpPr>
          <p:spPr>
            <a:xfrm>
              <a:off x="7235339" y="2637118"/>
              <a:ext cx="433005" cy="647866"/>
            </a:xfrm>
            <a:prstGeom prst="blockArc">
              <a:avLst>
                <a:gd name="adj1" fmla="val 10803170"/>
                <a:gd name="adj2" fmla="val 99482"/>
                <a:gd name="adj3" fmla="val 3656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" name="Арка 12"/>
            <p:cNvSpPr/>
            <p:nvPr/>
          </p:nvSpPr>
          <p:spPr>
            <a:xfrm>
              <a:off x="6922584" y="3485307"/>
              <a:ext cx="433005" cy="647866"/>
            </a:xfrm>
            <a:prstGeom prst="blockArc">
              <a:avLst>
                <a:gd name="adj1" fmla="val 10803170"/>
                <a:gd name="adj2" fmla="val 99482"/>
                <a:gd name="adj3" fmla="val 3656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Арка 13"/>
            <p:cNvSpPr/>
            <p:nvPr/>
          </p:nvSpPr>
          <p:spPr>
            <a:xfrm>
              <a:off x="7318916" y="3284984"/>
              <a:ext cx="433005" cy="647866"/>
            </a:xfrm>
            <a:prstGeom prst="blockArc">
              <a:avLst>
                <a:gd name="adj1" fmla="val 10803170"/>
                <a:gd name="adj2" fmla="val 99482"/>
                <a:gd name="adj3" fmla="val 3656"/>
              </a:avLst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" name="Арка 14"/>
            <p:cNvSpPr/>
            <p:nvPr/>
          </p:nvSpPr>
          <p:spPr>
            <a:xfrm>
              <a:off x="6922583" y="3028215"/>
              <a:ext cx="433005" cy="647866"/>
            </a:xfrm>
            <a:prstGeom prst="blockArc">
              <a:avLst>
                <a:gd name="adj1" fmla="val 10803170"/>
                <a:gd name="adj2" fmla="val 99482"/>
                <a:gd name="adj3" fmla="val 36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6" name="Арка 15"/>
            <p:cNvSpPr/>
            <p:nvPr/>
          </p:nvSpPr>
          <p:spPr>
            <a:xfrm>
              <a:off x="7649498" y="2941079"/>
              <a:ext cx="433005" cy="647866"/>
            </a:xfrm>
            <a:prstGeom prst="blockArc">
              <a:avLst>
                <a:gd name="adj1" fmla="val 10803170"/>
                <a:gd name="adj2" fmla="val 99482"/>
                <a:gd name="adj3" fmla="val 3656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Арка 16"/>
            <p:cNvSpPr/>
            <p:nvPr/>
          </p:nvSpPr>
          <p:spPr>
            <a:xfrm>
              <a:off x="7432996" y="3028215"/>
              <a:ext cx="433005" cy="647866"/>
            </a:xfrm>
            <a:prstGeom prst="blockArc">
              <a:avLst>
                <a:gd name="adj1" fmla="val 10803170"/>
                <a:gd name="adj2" fmla="val 99482"/>
                <a:gd name="adj3" fmla="val 36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7626640" y="3624024"/>
              <a:ext cx="45719" cy="3885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7779040" y="3776424"/>
              <a:ext cx="45719" cy="3885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457197" y="3910398"/>
              <a:ext cx="45719" cy="3885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347693" y="4366689"/>
              <a:ext cx="45719" cy="3885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7576720" y="4024561"/>
              <a:ext cx="45719" cy="3885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7489700" y="4467165"/>
              <a:ext cx="45719" cy="3885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Picture 2" descr="http://sam-stroy.info/i/uchastok/31.jpg"/>
            <p:cNvPicPr>
              <a:picLocks noChangeAspect="1" noChangeArrowheads="1"/>
            </p:cNvPicPr>
            <p:nvPr/>
          </p:nvPicPr>
          <p:blipFill>
            <a:blip r:embed="rId5" cstate="print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aintStrokes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9692" flipH="1">
              <a:off x="6213066" y="1457590"/>
              <a:ext cx="1474201" cy="75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http://prodota.ru/forum/uploads/profile/photo-109972.jpg?_r=137997375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90459">
              <a:off x="4918592" y="897229"/>
              <a:ext cx="1306803" cy="1306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http://im9.asset.yvimg.kz/userimages/sh_go/ET9jChj876c68LgrciCZ0AZb67Y6lD.jp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85155">
              <a:off x="3013454" y="1593637"/>
              <a:ext cx="962501" cy="481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2" descr="http://4.bp.blogspot.com/-scWdcmPPSgE/UDFCaM-JpyI/AAAAAAAABKw/kor-_XlzmC0/s320/rustic-wooden-vases-stem-ferm-2-thumb-540xauto-1511.jpe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6939" y="1295979"/>
              <a:ext cx="126000" cy="374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2" descr="http://4.bp.blogspot.com/-scWdcmPPSgE/UDFCaM-JpyI/AAAAAAAABKw/kor-_XlzmC0/s320/rustic-wooden-vases-stem-ferm-2-thumb-540xauto-1511.jpe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120" y="1317369"/>
              <a:ext cx="126000" cy="374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http://4.bp.blogspot.com/-scWdcmPPSgE/UDFCaM-JpyI/AAAAAAAABKw/kor-_XlzmC0/s320/rustic-wooden-vases-stem-ferm-2-thumb-540xauto-1511.jpe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988" y="1293362"/>
              <a:ext cx="126000" cy="374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2" descr="http://4.bp.blogspot.com/-scWdcmPPSgE/UDFCaM-JpyI/AAAAAAAABKw/kor-_XlzmC0/s320/rustic-wooden-vases-stem-ferm-2-thumb-540xauto-1511.jpe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65"/>
            <a:stretch/>
          </p:blipFill>
          <p:spPr bwMode="auto">
            <a:xfrm>
              <a:off x="4211960" y="1485900"/>
              <a:ext cx="126000" cy="324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http://katalog.karatplus.ru/wp-content/uploads/2015/01/%D0%A2%D1%80%D1%83%D1%85%D0%BB%D1%8F%D0%B2%D1%8B%D0%B9-%D0%BF%D0%B5%D0%BD%D1%8C-%D0%BC%D0%B8%D0%BD%D0%B8.pn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saturation sat="33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06996" flipH="1">
              <a:off x="3854739" y="1611245"/>
              <a:ext cx="922673" cy="726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3271" y="612331"/>
              <a:ext cx="658624" cy="7738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399800" y="513568"/>
              <a:ext cx="745717" cy="741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276639" y="772760"/>
              <a:ext cx="745717" cy="741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8F8F9"/>
                </a:clrFrom>
                <a:clrTo>
                  <a:srgbClr val="F8F8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226" y="841121"/>
              <a:ext cx="621806" cy="569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012" y="1098107"/>
              <a:ext cx="621806" cy="569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Прямоугольник 36"/>
            <p:cNvSpPr/>
            <p:nvPr/>
          </p:nvSpPr>
          <p:spPr>
            <a:xfrm>
              <a:off x="6486406" y="4612273"/>
              <a:ext cx="3898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prstClr val="black"/>
                  </a:solidFill>
                </a:rPr>
                <a:t>1. </a:t>
              </a:r>
              <a:endParaRPr lang="ru-RU" dirty="0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6054358" y="4941168"/>
              <a:ext cx="3898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 smtClean="0">
                  <a:solidFill>
                    <a:prstClr val="black"/>
                  </a:solidFill>
                </a:rPr>
                <a:t>2. </a:t>
              </a:r>
              <a:endParaRPr lang="ru-RU" dirty="0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5480847" y="4950827"/>
              <a:ext cx="3898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 smtClean="0">
                  <a:solidFill>
                    <a:prstClr val="black"/>
                  </a:solidFill>
                </a:rPr>
                <a:t>3. </a:t>
              </a:r>
              <a:endParaRPr lang="ru-RU" dirty="0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4962833" y="4686453"/>
              <a:ext cx="3898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 smtClean="0">
                  <a:solidFill>
                    <a:prstClr val="black"/>
                  </a:solidFill>
                </a:rPr>
                <a:t>4. </a:t>
              </a:r>
              <a:endParaRPr lang="ru-RU" dirty="0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3750138" y="4472031"/>
              <a:ext cx="3898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 smtClean="0">
                  <a:solidFill>
                    <a:prstClr val="black"/>
                  </a:solidFill>
                </a:rPr>
                <a:t>5. </a:t>
              </a:r>
              <a:endParaRPr lang="ru-RU" dirty="0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2658645" y="5013189"/>
              <a:ext cx="3898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 smtClean="0">
                  <a:solidFill>
                    <a:prstClr val="black"/>
                  </a:solidFill>
                </a:rPr>
                <a:t>6. </a:t>
              </a:r>
              <a:endParaRPr lang="ru-RU" dirty="0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2127445" y="4947066"/>
              <a:ext cx="3484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 smtClean="0">
                  <a:solidFill>
                    <a:prstClr val="black"/>
                  </a:solidFill>
                </a:rPr>
                <a:t>7. </a:t>
              </a:r>
              <a:endParaRPr lang="ru-RU" dirty="0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2567360" y="4472031"/>
              <a:ext cx="3484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 smtClean="0">
                  <a:solidFill>
                    <a:prstClr val="black"/>
                  </a:solidFill>
                </a:rPr>
                <a:t>8.</a:t>
              </a:r>
              <a:endParaRPr lang="ru-RU" dirty="0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2627784" y="3933056"/>
              <a:ext cx="3484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 smtClean="0">
                  <a:solidFill>
                    <a:prstClr val="black"/>
                  </a:solidFill>
                </a:rPr>
                <a:t>9.</a:t>
              </a:r>
              <a:endParaRPr lang="ru-RU" dirty="0"/>
            </a:p>
          </p:txBody>
        </p:sp>
        <p:cxnSp>
          <p:nvCxnSpPr>
            <p:cNvPr id="46" name="Скругленная соединительная линия 45"/>
            <p:cNvCxnSpPr/>
            <p:nvPr/>
          </p:nvCxnSpPr>
          <p:spPr>
            <a:xfrm flipV="1">
              <a:off x="2072249" y="1974716"/>
              <a:ext cx="903991" cy="397827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Скругленная соединительная линия 46"/>
            <p:cNvCxnSpPr/>
            <p:nvPr/>
          </p:nvCxnSpPr>
          <p:spPr>
            <a:xfrm flipV="1">
              <a:off x="3032695" y="1550630"/>
              <a:ext cx="903991" cy="397827"/>
            </a:xfrm>
            <a:prstGeom prst="curvedConnector3">
              <a:avLst>
                <a:gd name="adj1" fmla="val 61590"/>
              </a:avLst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Скругленная соединительная линия 47"/>
            <p:cNvCxnSpPr/>
            <p:nvPr/>
          </p:nvCxnSpPr>
          <p:spPr>
            <a:xfrm flipV="1">
              <a:off x="3995945" y="1317369"/>
              <a:ext cx="821169" cy="241929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Скругленная соединительная линия 48"/>
            <p:cNvCxnSpPr/>
            <p:nvPr/>
          </p:nvCxnSpPr>
          <p:spPr>
            <a:xfrm>
              <a:off x="4968818" y="1293362"/>
              <a:ext cx="1312685" cy="144971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Скругленная соединительная линия 49"/>
            <p:cNvCxnSpPr/>
            <p:nvPr/>
          </p:nvCxnSpPr>
          <p:spPr>
            <a:xfrm>
              <a:off x="6407060" y="1407934"/>
              <a:ext cx="1311927" cy="1143236"/>
            </a:xfrm>
            <a:prstGeom prst="curvedConnector3">
              <a:avLst>
                <a:gd name="adj1" fmla="val 81219"/>
              </a:avLst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Скругленная соединительная линия 50"/>
            <p:cNvCxnSpPr/>
            <p:nvPr/>
          </p:nvCxnSpPr>
          <p:spPr>
            <a:xfrm rot="5400000">
              <a:off x="6809303" y="2860272"/>
              <a:ext cx="1278752" cy="619185"/>
            </a:xfrm>
            <a:prstGeom prst="curvedConnector3">
              <a:avLst>
                <a:gd name="adj1" fmla="val 35103"/>
              </a:avLst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Скругленная соединительная линия 51"/>
            <p:cNvCxnSpPr>
              <a:endCxn id="19" idx="0"/>
            </p:cNvCxnSpPr>
            <p:nvPr/>
          </p:nvCxnSpPr>
          <p:spPr>
            <a:xfrm flipV="1">
              <a:off x="7235340" y="3776424"/>
              <a:ext cx="566560" cy="95554"/>
            </a:xfrm>
            <a:prstGeom prst="curvedConnector4">
              <a:avLst>
                <a:gd name="adj1" fmla="val 47983"/>
                <a:gd name="adj2" fmla="val 339236"/>
              </a:avLst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Скругленная соединительная линия 52"/>
            <p:cNvCxnSpPr/>
            <p:nvPr/>
          </p:nvCxnSpPr>
          <p:spPr>
            <a:xfrm rot="5400000">
              <a:off x="7124217" y="3919663"/>
              <a:ext cx="756653" cy="726914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Скругленная соединительная линия 53"/>
            <p:cNvCxnSpPr/>
            <p:nvPr/>
          </p:nvCxnSpPr>
          <p:spPr>
            <a:xfrm rot="10800000" flipV="1">
              <a:off x="6080752" y="4575992"/>
              <a:ext cx="1058335" cy="606474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Скругленная соединительная линия 54"/>
            <p:cNvCxnSpPr/>
            <p:nvPr/>
          </p:nvCxnSpPr>
          <p:spPr>
            <a:xfrm rot="10800000">
              <a:off x="4911359" y="4686454"/>
              <a:ext cx="1058334" cy="496013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Скругленная соединительная линия 55"/>
            <p:cNvCxnSpPr/>
            <p:nvPr/>
          </p:nvCxnSpPr>
          <p:spPr>
            <a:xfrm rot="10800000" flipV="1">
              <a:off x="2489308" y="4603256"/>
              <a:ext cx="2201902" cy="676466"/>
            </a:xfrm>
            <a:prstGeom prst="curvedConnector3">
              <a:avLst>
                <a:gd name="adj1" fmla="val 64275"/>
              </a:avLst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Скругленная соединительная линия 56"/>
            <p:cNvCxnSpPr>
              <a:stCxn id="43" idx="1"/>
            </p:cNvCxnSpPr>
            <p:nvPr/>
          </p:nvCxnSpPr>
          <p:spPr>
            <a:xfrm rot="10800000" flipH="1">
              <a:off x="2127445" y="3411493"/>
              <a:ext cx="594470" cy="1704851"/>
            </a:xfrm>
            <a:prstGeom prst="curvedConnector4">
              <a:avLst>
                <a:gd name="adj1" fmla="val -38454"/>
                <a:gd name="adj2" fmla="val 84576"/>
              </a:avLst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Скругленная соединительная линия 57"/>
            <p:cNvCxnSpPr/>
            <p:nvPr/>
          </p:nvCxnSpPr>
          <p:spPr>
            <a:xfrm rot="10800000">
              <a:off x="1825144" y="2637118"/>
              <a:ext cx="742216" cy="715030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7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9789" y="2151522"/>
              <a:ext cx="700022" cy="700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7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66170">
              <a:off x="5981309" y="2611040"/>
              <a:ext cx="700022" cy="700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Picture 8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461772"/>
              <a:ext cx="536950" cy="532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5" descr="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88648">
              <a:off x="3582215" y="2538022"/>
              <a:ext cx="2340421" cy="175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7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90414" flipH="1">
              <a:off x="3518926" y="2341303"/>
              <a:ext cx="773886" cy="700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" name="Picture 7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09437" y="3624024"/>
              <a:ext cx="757551" cy="700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2"/>
            <p:cNvPicPr>
              <a:picLocks noChangeAspect="1" noChangeArrowheads="1"/>
            </p:cNvPicPr>
            <p:nvPr/>
          </p:nvPicPr>
          <p:blipFill>
            <a:blip r:embed="rId21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3719" y="2608584"/>
              <a:ext cx="893553" cy="892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Прямоугольник 65"/>
            <p:cNvSpPr/>
            <p:nvPr/>
          </p:nvSpPr>
          <p:spPr>
            <a:xfrm>
              <a:off x="775458" y="3098138"/>
              <a:ext cx="3401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I</a:t>
              </a:r>
              <a:r>
                <a:rPr lang="ru-RU" sz="1600" b="1" dirty="0" smtClean="0">
                  <a:solidFill>
                    <a:prstClr val="black"/>
                  </a:solidFill>
                </a:rPr>
                <a:t>. </a:t>
              </a:r>
              <a:endParaRPr lang="ru-RU" dirty="0"/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5920647" y="5489940"/>
            <a:ext cx="3583012" cy="2010326"/>
            <a:chOff x="2408105" y="2803299"/>
            <a:chExt cx="4930014" cy="3190270"/>
          </a:xfrm>
          <a:scene3d>
            <a:camera prst="perspectiveRelaxed"/>
            <a:lightRig rig="soft" dir="t">
              <a:rot lat="0" lon="0" rev="0"/>
            </a:lightRig>
          </a:scene3d>
        </p:grpSpPr>
        <p:sp>
          <p:nvSpPr>
            <p:cNvPr id="68" name="Арка 67"/>
            <p:cNvSpPr/>
            <p:nvPr/>
          </p:nvSpPr>
          <p:spPr>
            <a:xfrm rot="2694273" flipV="1">
              <a:off x="5351992" y="3254604"/>
              <a:ext cx="1968042" cy="1820183"/>
            </a:xfrm>
            <a:prstGeom prst="blockArc">
              <a:avLst>
                <a:gd name="adj1" fmla="val 20469450"/>
                <a:gd name="adj2" fmla="val 2202878"/>
                <a:gd name="adj3" fmla="val 18350"/>
              </a:avLst>
            </a:prstGeom>
            <a:blipFill>
              <a:blip r:embed="rId22"/>
              <a:stretch>
                <a:fillRect/>
              </a:stretch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Арка 68"/>
            <p:cNvSpPr/>
            <p:nvPr/>
          </p:nvSpPr>
          <p:spPr>
            <a:xfrm rot="995974">
              <a:off x="4049033" y="4387639"/>
              <a:ext cx="1795067" cy="1605930"/>
            </a:xfrm>
            <a:prstGeom prst="blockArc">
              <a:avLst>
                <a:gd name="adj1" fmla="val 15378898"/>
                <a:gd name="adj2" fmla="val 20000769"/>
                <a:gd name="adj3" fmla="val 24479"/>
              </a:avLst>
            </a:prstGeom>
            <a:blipFill>
              <a:blip r:embed="rId23"/>
              <a:stretch>
                <a:fillRect/>
              </a:stretch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Арка 69"/>
            <p:cNvSpPr/>
            <p:nvPr/>
          </p:nvSpPr>
          <p:spPr>
            <a:xfrm rot="3241843" flipV="1">
              <a:off x="5427182" y="3348180"/>
              <a:ext cx="1678305" cy="2143569"/>
            </a:xfrm>
            <a:prstGeom prst="blockArc">
              <a:avLst>
                <a:gd name="adj1" fmla="val 16484530"/>
                <a:gd name="adj2" fmla="val 19265963"/>
                <a:gd name="adj3" fmla="val 21295"/>
              </a:avLst>
            </a:prstGeom>
            <a:blipFill>
              <a:blip r:embed="rId24"/>
              <a:stretch>
                <a:fillRect/>
              </a:stretch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1" name="Группа 70"/>
            <p:cNvGrpSpPr/>
            <p:nvPr/>
          </p:nvGrpSpPr>
          <p:grpSpPr>
            <a:xfrm>
              <a:off x="2408105" y="2803299"/>
              <a:ext cx="4730982" cy="2598692"/>
              <a:chOff x="2408105" y="2803299"/>
              <a:chExt cx="4730982" cy="2598692"/>
            </a:xfrm>
          </p:grpSpPr>
          <p:sp>
            <p:nvSpPr>
              <p:cNvPr id="72" name="Арка 71"/>
              <p:cNvSpPr/>
              <p:nvPr/>
            </p:nvSpPr>
            <p:spPr>
              <a:xfrm flipV="1">
                <a:off x="5076056" y="3429000"/>
                <a:ext cx="2063031" cy="1882908"/>
              </a:xfrm>
              <a:prstGeom prst="blockArc">
                <a:avLst>
                  <a:gd name="adj1" fmla="val 16651988"/>
                  <a:gd name="adj2" fmla="val 19437025"/>
                  <a:gd name="adj3" fmla="val 18635"/>
                </a:avLst>
              </a:prstGeom>
              <a:blipFill>
                <a:blip r:embed="rId25"/>
                <a:stretch>
                  <a:fillRect/>
                </a:stretch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Арка 72"/>
              <p:cNvSpPr/>
              <p:nvPr/>
            </p:nvSpPr>
            <p:spPr>
              <a:xfrm rot="5138098" flipV="1">
                <a:off x="3011531" y="3963979"/>
                <a:ext cx="1312349" cy="1521571"/>
              </a:xfrm>
              <a:prstGeom prst="blockArc">
                <a:avLst>
                  <a:gd name="adj1" fmla="val 12868838"/>
                  <a:gd name="adj2" fmla="val 20584117"/>
                  <a:gd name="adj3" fmla="val 26450"/>
                </a:avLst>
              </a:prstGeom>
              <a:blipFill>
                <a:blip r:embed="rId26"/>
                <a:stretch>
                  <a:fillRect/>
                </a:stretch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Арка 73"/>
              <p:cNvSpPr/>
              <p:nvPr/>
            </p:nvSpPr>
            <p:spPr>
              <a:xfrm rot="17893917" flipV="1">
                <a:off x="2373983" y="3501597"/>
                <a:ext cx="1234763" cy="1166519"/>
              </a:xfrm>
              <a:prstGeom prst="blockArc">
                <a:avLst>
                  <a:gd name="adj1" fmla="val 14517013"/>
                  <a:gd name="adj2" fmla="val 20562617"/>
                  <a:gd name="adj3" fmla="val 28279"/>
                </a:avLst>
              </a:prstGeom>
              <a:blipFill>
                <a:blip r:embed="rId27"/>
                <a:stretch>
                  <a:fillRect/>
                </a:stretch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5" name="Арка 74"/>
              <p:cNvSpPr/>
              <p:nvPr/>
            </p:nvSpPr>
            <p:spPr>
              <a:xfrm rot="21286091">
                <a:off x="4144089" y="4372952"/>
                <a:ext cx="1512497" cy="1017814"/>
              </a:xfrm>
              <a:prstGeom prst="blockArc">
                <a:avLst>
                  <a:gd name="adj1" fmla="val 10688316"/>
                  <a:gd name="adj2" fmla="val 18701025"/>
                  <a:gd name="adj3" fmla="val 37797"/>
                </a:avLst>
              </a:prstGeom>
              <a:blipFill>
                <a:blip r:embed="rId28"/>
                <a:stretch>
                  <a:fillRect/>
                </a:stretch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Арка 75"/>
              <p:cNvSpPr/>
              <p:nvPr/>
            </p:nvSpPr>
            <p:spPr>
              <a:xfrm flipV="1">
                <a:off x="3020223" y="4449675"/>
                <a:ext cx="1512497" cy="952316"/>
              </a:xfrm>
              <a:prstGeom prst="blockArc">
                <a:avLst>
                  <a:gd name="adj1" fmla="val 13305502"/>
                  <a:gd name="adj2" fmla="val 21556194"/>
                  <a:gd name="adj3" fmla="val 39723"/>
                </a:avLst>
              </a:prstGeom>
              <a:blipFill>
                <a:blip r:embed="rId29"/>
                <a:stretch>
                  <a:fillRect/>
                </a:stretch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Арка 76"/>
              <p:cNvSpPr/>
              <p:nvPr/>
            </p:nvSpPr>
            <p:spPr>
              <a:xfrm rot="6017344" flipV="1">
                <a:off x="3453107" y="2443086"/>
                <a:ext cx="1641450" cy="2361876"/>
              </a:xfrm>
              <a:prstGeom prst="blockArc">
                <a:avLst>
                  <a:gd name="adj1" fmla="val 13577711"/>
                  <a:gd name="adj2" fmla="val 17569435"/>
                  <a:gd name="adj3" fmla="val 20321"/>
                </a:avLst>
              </a:prstGeom>
              <a:blipFill>
                <a:blip r:embed="rId30"/>
                <a:stretch>
                  <a:fillRect/>
                </a:stretch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442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5649" y="4500711"/>
            <a:ext cx="5221571" cy="453902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Участие кружковцев в передаче областного телеканала «</a:t>
            </a:r>
            <a:r>
              <a:rPr lang="kk-KZ" sz="2000" dirty="0" smtClean="0"/>
              <a:t>Қазақстан-Орал</a:t>
            </a:r>
            <a:r>
              <a:rPr lang="ru-RU" sz="2000" dirty="0" smtClean="0"/>
              <a:t>» «</a:t>
            </a:r>
            <a:r>
              <a:rPr lang="kk-KZ" sz="2000" dirty="0"/>
              <a:t>Қуншуак</a:t>
            </a:r>
            <a:r>
              <a:rPr lang="ru-RU" sz="2000" dirty="0"/>
              <a:t>», </a:t>
            </a:r>
            <a:r>
              <a:rPr lang="kk-KZ" sz="2000" dirty="0"/>
              <a:t>в выпусках, посвященному Всемирному дню защиты животных и «Наши меньшие друзья», </a:t>
            </a:r>
            <a:r>
              <a:rPr lang="ru-RU" sz="2000" dirty="0" smtClean="0"/>
              <a:t>В </a:t>
            </a:r>
            <a:r>
              <a:rPr lang="ru-RU" sz="2000" dirty="0"/>
              <a:t>передачах участвовали кружковцы вместе со своими воспитанниками -  животными детского зоопарка.</a:t>
            </a:r>
          </a:p>
          <a:p>
            <a:pPr marL="0" indent="0">
              <a:buNone/>
            </a:pPr>
            <a:r>
              <a:rPr lang="ru-RU" sz="2000" dirty="0"/>
              <a:t>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7FAF19-896F-49F7-B96F-93FE8FF8DB1A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6" name="Rectangle 24"/>
          <p:cNvSpPr txBox="1">
            <a:spLocks noChangeArrowheads="1"/>
          </p:cNvSpPr>
          <p:nvPr/>
        </p:nvSpPr>
        <p:spPr bwMode="auto">
          <a:xfrm>
            <a:off x="2106340" y="204214"/>
            <a:ext cx="6336704" cy="683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69" tIns="46035" rIns="92069" bIns="46035" anchor="b">
            <a:spAutoFit/>
          </a:bodyPr>
          <a:lstStyle>
            <a:lvl1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2pPr>
            <a:lvl3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3pPr>
            <a:lvl4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4pPr>
            <a:lvl5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2400" b="1" i="0" dirty="0" smtClean="0">
                <a:solidFill>
                  <a:srgbClr val="003300"/>
                </a:solidFill>
                <a:latin typeface="+mn-lt"/>
              </a:rPr>
              <a:t>Участие в передаче «</a:t>
            </a:r>
            <a:r>
              <a:rPr lang="kk-KZ" sz="2400" b="1" i="0" dirty="0" smtClean="0">
                <a:solidFill>
                  <a:srgbClr val="003300"/>
                </a:solidFill>
                <a:latin typeface="+mn-lt"/>
              </a:rPr>
              <a:t>Куншуак</a:t>
            </a:r>
            <a:r>
              <a:rPr lang="ru-RU" sz="2400" b="1" i="0" dirty="0" smtClean="0">
                <a:solidFill>
                  <a:srgbClr val="003300"/>
                </a:solidFill>
                <a:latin typeface="+mn-lt"/>
              </a:rPr>
              <a:t>» областного телеканала </a:t>
            </a:r>
            <a:r>
              <a:rPr lang="ru-RU" sz="2400" b="1" i="0" dirty="0">
                <a:solidFill>
                  <a:srgbClr val="003300"/>
                </a:solidFill>
                <a:latin typeface="+mn-lt"/>
              </a:rPr>
              <a:t>«</a:t>
            </a:r>
            <a:r>
              <a:rPr lang="kk-KZ" sz="2400" b="1" i="0" dirty="0">
                <a:solidFill>
                  <a:srgbClr val="003300"/>
                </a:solidFill>
                <a:latin typeface="+mn-lt"/>
              </a:rPr>
              <a:t>Қазақстан-Орал</a:t>
            </a:r>
            <a:r>
              <a:rPr lang="ru-RU" sz="2400" b="1" i="0" dirty="0">
                <a:solidFill>
                  <a:srgbClr val="003300"/>
                </a:solidFill>
                <a:latin typeface="+mn-lt"/>
              </a:rPr>
              <a:t>»</a:t>
            </a:r>
            <a:endParaRPr lang="ru-RU" b="1" i="0" dirty="0">
              <a:solidFill>
                <a:srgbClr val="003300"/>
              </a:solidFill>
              <a:latin typeface="+mn-lt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1" t="8179" r="19153" b="12238"/>
          <a:stretch/>
        </p:blipFill>
        <p:spPr bwMode="auto">
          <a:xfrm>
            <a:off x="461478" y="4306558"/>
            <a:ext cx="4184439" cy="3074473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8" t="8499" r="19773" b="11473"/>
          <a:stretch/>
        </p:blipFill>
        <p:spPr bwMode="auto">
          <a:xfrm>
            <a:off x="461477" y="900311"/>
            <a:ext cx="4197119" cy="3194803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" r="6402"/>
          <a:stretch/>
        </p:blipFill>
        <p:spPr bwMode="auto">
          <a:xfrm>
            <a:off x="4853966" y="900311"/>
            <a:ext cx="5029238" cy="3194803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94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3835" y="540271"/>
            <a:ext cx="9623425" cy="612403"/>
          </a:xfrm>
        </p:spPr>
        <p:txBody>
          <a:bodyPr/>
          <a:lstStyle/>
          <a:p>
            <a:r>
              <a:rPr lang="ru-RU" sz="3200" b="1" dirty="0" smtClean="0"/>
              <a:t>Экскурсия кружковцев </a:t>
            </a:r>
            <a:br>
              <a:rPr lang="ru-RU" sz="3200" b="1" dirty="0" smtClean="0"/>
            </a:br>
            <a:r>
              <a:rPr lang="ru-RU" sz="3200" b="1" dirty="0" smtClean="0"/>
              <a:t>в питомник по разведению сайгаков </a:t>
            </a:r>
            <a:endParaRPr lang="ru-RU" sz="32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7FAF19-896F-49F7-B96F-93FE8FF8DB1A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217932" y="1620391"/>
            <a:ext cx="6045696" cy="2694294"/>
            <a:chOff x="0" y="0"/>
            <a:chExt cx="5964017" cy="2708910"/>
          </a:xfrm>
        </p:grpSpPr>
        <p:pic>
          <p:nvPicPr>
            <p:cNvPr id="8" name="Рисунок 7" descr="G:\100CANON\IMG_8341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3373347" cy="236136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9" name="Поле 8"/>
            <p:cNvSpPr txBox="1"/>
            <p:nvPr/>
          </p:nvSpPr>
          <p:spPr>
            <a:xfrm>
              <a:off x="1325921" y="2421255"/>
              <a:ext cx="4638096" cy="287655"/>
            </a:xfrm>
            <a:prstGeom prst="rect">
              <a:avLst/>
            </a:prstGeom>
            <a:solidFill>
              <a:prstClr val="white"/>
            </a:solidFill>
            <a:ln w="3175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1000"/>
                </a:spcAft>
              </a:pPr>
              <a:r>
                <a:rPr lang="ru-RU" b="1" i="1" dirty="0">
                  <a:effectLst/>
                  <a:latin typeface="Times New Roman"/>
                  <a:ea typeface="Calibri"/>
                  <a:cs typeface="Times New Roman"/>
                </a:rPr>
                <a:t>Сайгаки в питомнике не теряют доверие к человеку</a:t>
              </a:r>
              <a:endParaRPr lang="ru-RU" sz="1050" b="1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7074892" y="1620391"/>
            <a:ext cx="3312368" cy="2856204"/>
            <a:chOff x="0" y="0"/>
            <a:chExt cx="3069125" cy="2620430"/>
          </a:xfrm>
        </p:grpSpPr>
        <p:sp>
          <p:nvSpPr>
            <p:cNvPr id="12" name="Поле 12"/>
            <p:cNvSpPr txBox="1"/>
            <p:nvPr/>
          </p:nvSpPr>
          <p:spPr>
            <a:xfrm>
              <a:off x="0" y="2226945"/>
              <a:ext cx="3068320" cy="393485"/>
            </a:xfrm>
            <a:prstGeom prst="rect">
              <a:avLst/>
            </a:prstGeom>
            <a:solidFill>
              <a:prstClr val="white"/>
            </a:solidFill>
            <a:ln w="3175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>
                <a:spcAft>
                  <a:spcPts val="1000"/>
                </a:spcAft>
                <a:defRPr b="1" i="1">
                  <a:effectLst/>
                  <a:latin typeface="Times New Roman"/>
                  <a:ea typeface="Calibri"/>
                  <a:cs typeface="Times New Roman"/>
                </a:defRPr>
              </a:lvl1pPr>
            </a:lstStyle>
            <a:p>
              <a:r>
                <a:rPr lang="ru-RU" dirty="0"/>
                <a:t>Только самцы сайгаков имеют рога, из-за которых их нещадно истребляют</a:t>
              </a:r>
            </a:p>
          </p:txBody>
        </p:sp>
        <p:pic>
          <p:nvPicPr>
            <p:cNvPr id="11" name="Рисунок 10" descr="C:\Users\Admin\Desktop\Сарсенова\DSC02915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3069125" cy="2150628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250819" y="4342815"/>
            <a:ext cx="4104456" cy="2966208"/>
            <a:chOff x="0" y="0"/>
            <a:chExt cx="4137103" cy="3097530"/>
          </a:xfrm>
        </p:grpSpPr>
        <p:pic>
          <p:nvPicPr>
            <p:cNvPr id="14" name="Рисунок 13" descr="C:\Users\Admin\Desktop\Сарсенова\Сарсенова Б.Б.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137103" cy="275435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" name="Поле 23"/>
            <p:cNvSpPr txBox="1"/>
            <p:nvPr/>
          </p:nvSpPr>
          <p:spPr>
            <a:xfrm>
              <a:off x="0" y="2809875"/>
              <a:ext cx="4137025" cy="287655"/>
            </a:xfrm>
            <a:prstGeom prst="rect">
              <a:avLst/>
            </a:prstGeom>
            <a:solidFill>
              <a:prstClr val="white"/>
            </a:solidFill>
            <a:ln w="3175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>
                <a:spcAft>
                  <a:spcPts val="1000"/>
                </a:spcAft>
                <a:defRPr b="1" i="1">
                  <a:effectLst/>
                  <a:latin typeface="Times New Roman"/>
                  <a:ea typeface="Calibri"/>
                  <a:cs typeface="Times New Roman"/>
                </a:defRPr>
              </a:lvl1pPr>
            </a:lstStyle>
            <a:p>
              <a:r>
                <a:rPr lang="ru-RU" dirty="0"/>
                <a:t>В 2015 году сайгаки дали первое потомство в питомнике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130676" y="4518709"/>
            <a:ext cx="50405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b="1" dirty="0"/>
              <a:t>В </a:t>
            </a:r>
            <a:r>
              <a:rPr lang="ru-RU" sz="1800" b="1" dirty="0" smtClean="0"/>
              <a:t>августе 2016 г. юннаты </a:t>
            </a:r>
            <a:r>
              <a:rPr lang="ru-RU" sz="1800" b="1" dirty="0"/>
              <a:t>эколого-биологического центра </a:t>
            </a:r>
            <a:r>
              <a:rPr lang="ru-RU" sz="1800" b="1" dirty="0" smtClean="0"/>
              <a:t>познакомились с работой Центра сохранения биоразнообразия </a:t>
            </a:r>
            <a:r>
              <a:rPr lang="ru-RU" sz="1800" b="1" dirty="0"/>
              <a:t>диких </a:t>
            </a:r>
            <a:r>
              <a:rPr lang="ru-RU" sz="1800" b="1" dirty="0" smtClean="0"/>
              <a:t>животных, посетили питомник </a:t>
            </a:r>
            <a:r>
              <a:rPr lang="ru-RU" sz="1800" b="1" dirty="0"/>
              <a:t>по разведению и содержанию сайгаков уральской популяции. Организатор поездки: общественное объединение «Социум и экология» при финансовой поддержке Альянса по сохранению сайгаков. </a:t>
            </a:r>
          </a:p>
          <a:p>
            <a:pPr algn="l"/>
            <a:endParaRPr lang="ru-RU" sz="1800" b="1" dirty="0"/>
          </a:p>
        </p:txBody>
      </p:sp>
      <p:pic>
        <p:nvPicPr>
          <p:cNvPr id="38914" name="Picture 2" descr="D:\Documents\Tatyana\Мои рисунки\Сайгаки Таскала\WP_20160827_07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r="10104"/>
          <a:stretch/>
        </p:blipFill>
        <p:spPr bwMode="auto">
          <a:xfrm>
            <a:off x="3745334" y="1623417"/>
            <a:ext cx="3248025" cy="234862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87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BCA75A-0995-4FAA-BF27-0D1BAC6519EC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sp>
        <p:nvSpPr>
          <p:cNvPr id="3" name="Rectangle 24"/>
          <p:cNvSpPr txBox="1">
            <a:spLocks noChangeArrowheads="1"/>
          </p:cNvSpPr>
          <p:nvPr/>
        </p:nvSpPr>
        <p:spPr bwMode="auto">
          <a:xfrm>
            <a:off x="2322364" y="796621"/>
            <a:ext cx="7351713" cy="5638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69" tIns="46035" rIns="92069" bIns="46035" anchor="b">
            <a:spAutoFit/>
          </a:bodyPr>
          <a:lstStyle>
            <a:lvl1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2pPr>
            <a:lvl3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3pPr>
            <a:lvl4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4pPr>
            <a:lvl5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b="1" i="0" dirty="0" smtClean="0">
                <a:solidFill>
                  <a:srgbClr val="003300"/>
                </a:solidFill>
                <a:latin typeface="Monotype Corsiva" pitchFamily="66" charset="0"/>
              </a:rPr>
              <a:t>Наши друзья:   Самарский зоопарк</a:t>
            </a:r>
            <a:endParaRPr lang="ru-RU" b="1" i="0" dirty="0">
              <a:solidFill>
                <a:srgbClr val="003300"/>
              </a:solidFill>
              <a:latin typeface="Monotype Corsiva" pitchFamily="66" charset="0"/>
            </a:endParaRPr>
          </a:p>
        </p:txBody>
      </p:sp>
      <p:pic>
        <p:nvPicPr>
          <p:cNvPr id="38914" name="Picture 2" descr="D:\Documents\Tatyana\Мои рисунки\Самарский зоопарк\100_79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148" y="2052439"/>
            <a:ext cx="3216369" cy="2412556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D:\Documents\Tatyana\Мои рисунки\Самарский зоопарк\100_7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1074" y="2040799"/>
            <a:ext cx="3247405" cy="2435836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D:\Documents\Tatyana\Мои рисунки\Самарский зоопарк\100_79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148" y="4614277"/>
            <a:ext cx="3247406" cy="2435836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D:\Documents\Tatyana\Мои рисунки\Самарский зоопарк\100_79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6900" y="4614277"/>
            <a:ext cx="3212586" cy="2409718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10" descr="D:\Documents\Tatyana\Мои рисунки\Самара\Цирк 2013\IMAG058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9813" y="2052440"/>
            <a:ext cx="3071063" cy="2424836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3" name="Picture 11" descr="D:\Documents\Tatyana\Мои рисунки\Самара\Цирк 2013\100_81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524" y="4614278"/>
            <a:ext cx="3247406" cy="2435836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4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Admin\Desktop\Кузовенко\IMG_0336_HDR-1.jpg"/>
          <p:cNvPicPr>
            <a:picLocks noChangeAspect="1" noChangeArrowheads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7375" y="3420591"/>
            <a:ext cx="2383461" cy="158913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5" descr="C:\Users\Admin\Desktop\Кузовенко\IMG_7309-1.jpg"/>
          <p:cNvPicPr>
            <a:picLocks noChangeAspect="1" noChangeArrowheads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1723" y="3492599"/>
            <a:ext cx="2134327" cy="142251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4" descr="C:\Users\Admin\Desktop\Кузовенко\BD7G7065.jpg"/>
          <p:cNvPicPr>
            <a:picLocks noChangeAspect="1" noChangeArrowheads="1"/>
          </p:cNvPicPr>
          <p:nvPr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6460" y="4963066"/>
            <a:ext cx="1854247" cy="133784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8438" y="1836415"/>
            <a:ext cx="9624060" cy="1260211"/>
          </a:xfrm>
        </p:spPr>
        <p:txBody>
          <a:bodyPr lIns="45720" tIns="22860" rIns="45720" bIns="22860"/>
          <a:lstStyle/>
          <a:p>
            <a:pPr algn="ctr"/>
            <a:r>
              <a:rPr lang="kk-KZ" sz="33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Фотовыставка</a:t>
            </a:r>
            <a:r>
              <a:rPr lang="ru-RU" sz="33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3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kk-KZ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ademy.kz" pitchFamily="2" charset="0"/>
              </a:rPr>
              <a:t>«Природа Казахстана глазами россиян»,</a:t>
            </a:r>
            <a:r>
              <a:rPr lang="kk-KZ" b="1" dirty="0">
                <a:solidFill>
                  <a:schemeClr val="accent6">
                    <a:lumMod val="50000"/>
                  </a:schemeClr>
                </a:solidFill>
                <a:latin typeface="Academy.kz" pitchFamily="2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kk-KZ" sz="2000" b="1" dirty="0">
                <a:solidFill>
                  <a:schemeClr val="accent6">
                    <a:lumMod val="50000"/>
                  </a:schemeClr>
                </a:solidFill>
                <a:latin typeface="Academy.kz" pitchFamily="2" charset="0"/>
              </a:rPr>
              <a:t>посвященная 25-летию независимости Республики Казахстан,</a:t>
            </a:r>
            <a:br>
              <a:rPr lang="kk-KZ" sz="2000" b="1" dirty="0">
                <a:solidFill>
                  <a:schemeClr val="accent6">
                    <a:lumMod val="50000"/>
                  </a:schemeClr>
                </a:solidFill>
                <a:latin typeface="Academy.kz" pitchFamily="2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cademy.kz" pitchFamily="2" charset="0"/>
              </a:rPr>
              <a:t>в рамках международного сотрудничества в области культуры и искусства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07516" y="6804967"/>
            <a:ext cx="7355808" cy="684076"/>
          </a:xfrm>
        </p:spPr>
        <p:txBody>
          <a:bodyPr lIns="45720" tIns="22860" rIns="45720" bIns="22860"/>
          <a:lstStyle/>
          <a:p>
            <a:pPr marL="0" indent="0">
              <a:buNone/>
            </a:pP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</a:rPr>
              <a:t>Организаторы фотовыставки: Самарский зоопарк (Россия, Самара) </a:t>
            </a:r>
          </a:p>
          <a:p>
            <a:pPr marL="0" indent="0">
              <a:buNone/>
            </a:pP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</a:rPr>
              <a:t>Областной эколого-биологический центр (Республика Казахстан, г. Уральск)</a:t>
            </a:r>
            <a:endParaRPr lang="ru-RU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 descr="C:\Users\Admin\Desktop\центр К.Мырзали.jpg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385" y="368374"/>
            <a:ext cx="3780155" cy="1389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50456" y="504267"/>
            <a:ext cx="6264696" cy="292388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r>
              <a:rPr lang="kk-KZ" sz="1600" b="1" i="1" dirty="0">
                <a:solidFill>
                  <a:schemeClr val="accent6">
                    <a:lumMod val="50000"/>
                  </a:schemeClr>
                </a:solidFill>
              </a:rPr>
              <a:t>Центр культуры и искусства имени Кадыра Мырза-Али 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7" name="Picture 3" descr="D:\Documents\Tatyana\Мои рисунки\Выставка Самара\7.jpg"/>
          <p:cNvPicPr>
            <a:picLocks noChangeAspect="1" noChangeArrowheads="1"/>
          </p:cNvPicPr>
          <p:nvPr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1861">
            <a:off x="7607846" y="3519564"/>
            <a:ext cx="2122025" cy="141425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 descr="фото Дениса Марыксина сайгак в пос. Айдархан"/>
          <p:cNvPicPr>
            <a:picLocks noGrp="1" noChangeAspect="1"/>
          </p:cNvPicPr>
          <p:nvPr isPhoto="1"/>
        </p:nvPicPr>
        <p:blipFill>
          <a:blip r:embed="rId8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281" y="4883386"/>
            <a:ext cx="2132407" cy="134551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562724" y="1093613"/>
            <a:ext cx="4954748" cy="353943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ru-RU" sz="2000" b="1" spc="-15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+mj-ea"/>
                <a:cs typeface="+mj-cs"/>
              </a:rPr>
              <a:t>16 сентября </a:t>
            </a:r>
            <a:r>
              <a:rPr lang="ru-RU" sz="2000" b="1" spc="-15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+mj-ea"/>
                <a:cs typeface="+mj-cs"/>
              </a:rPr>
              <a:t>– 15 октября 2016 г.</a:t>
            </a:r>
            <a:endParaRPr lang="ru-RU" sz="2000" b="1" spc="-15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96344" y="6372919"/>
            <a:ext cx="6696744" cy="452432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200" b="1" i="1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Учредители: Управление образования Западно-Казахстанской области</a:t>
            </a:r>
          </a:p>
          <a:p>
            <a:pPr lvl="0">
              <a:spcBef>
                <a:spcPct val="20000"/>
              </a:spcBef>
            </a:pPr>
            <a:r>
              <a:rPr lang="ru-RU" sz="1200" b="1" i="1" kern="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Министерство культуры Самарской области</a:t>
            </a:r>
          </a:p>
        </p:txBody>
      </p:sp>
      <p:pic>
        <p:nvPicPr>
          <p:cNvPr id="8" name="Picture 2" descr="C:\Users\Admin\Desktop\Кузовенко\BD7G0528.jpg"/>
          <p:cNvPicPr>
            <a:picLocks noChangeAspect="1" noChangeArrowheads="1"/>
          </p:cNvPicPr>
          <p:nvPr/>
        </p:nvPicPr>
        <p:blipFill>
          <a:blip r:embed="rId9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0473" y="4963066"/>
            <a:ext cx="2006768" cy="133784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D:\Documents\Tatyana\Мои рисунки\Выставка Самара\Пилин\детёныш каспийской нерпы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09811">
            <a:off x="594172" y="4968763"/>
            <a:ext cx="2033146" cy="135407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6358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7FAF19-896F-49F7-B96F-93FE8FF8DB1A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39945" name="Picture 9" descr="D:\Documents\Tatyana\Мои рисунки\Выставка Уральск\IMG_077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8931" y="3852639"/>
            <a:ext cx="5161715" cy="3441144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D:\Documents\Tatyana\Мои рисунки\Выставка Самара\Самара выставка\IMG_33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8930" y="262096"/>
            <a:ext cx="5160337" cy="3459052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Documents\Tatyana\Мои рисунки\Выставка Уральск\IMG_076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16" y="291482"/>
            <a:ext cx="5125712" cy="3417141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D:\Documents\Tatyana\Мои рисунки\Выставка Уральск\IMG_079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71" y="3867879"/>
            <a:ext cx="5138857" cy="3425904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83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BCA75A-0995-4FAA-BF27-0D1BAC6519EC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sp>
        <p:nvSpPr>
          <p:cNvPr id="3" name="Rectangle 24"/>
          <p:cNvSpPr txBox="1">
            <a:spLocks noChangeArrowheads="1"/>
          </p:cNvSpPr>
          <p:nvPr/>
        </p:nvSpPr>
        <p:spPr bwMode="auto">
          <a:xfrm>
            <a:off x="1818308" y="696484"/>
            <a:ext cx="8640960" cy="5638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69" tIns="46035" rIns="92069" bIns="46035" anchor="b">
            <a:spAutoFit/>
          </a:bodyPr>
          <a:lstStyle>
            <a:lvl1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2pPr>
            <a:lvl3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3pPr>
            <a:lvl4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4pPr>
            <a:lvl5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b="1" i="0" dirty="0" smtClean="0">
                <a:solidFill>
                  <a:srgbClr val="003300"/>
                </a:solidFill>
                <a:latin typeface="Monotype Corsiva" pitchFamily="66" charset="0"/>
              </a:rPr>
              <a:t>Наши друзья:   </a:t>
            </a:r>
            <a:r>
              <a:rPr lang="ru-RU" b="1" i="0" dirty="0" err="1" smtClean="0">
                <a:solidFill>
                  <a:srgbClr val="003300"/>
                </a:solidFill>
                <a:latin typeface="Monotype Corsiva" pitchFamily="66" charset="0"/>
              </a:rPr>
              <a:t>Алматинский</a:t>
            </a:r>
            <a:r>
              <a:rPr lang="ru-RU" b="1" i="0" dirty="0" smtClean="0">
                <a:solidFill>
                  <a:srgbClr val="003300"/>
                </a:solidFill>
                <a:latin typeface="Monotype Corsiva" pitchFamily="66" charset="0"/>
              </a:rPr>
              <a:t> зоопарк</a:t>
            </a:r>
            <a:endParaRPr lang="ru-RU" b="1" i="0" dirty="0">
              <a:solidFill>
                <a:srgbClr val="003300"/>
              </a:solidFill>
              <a:latin typeface="Monotype Corsiva" pitchFamily="66" charset="0"/>
            </a:endParaRPr>
          </a:p>
        </p:txBody>
      </p:sp>
      <p:pic>
        <p:nvPicPr>
          <p:cNvPr id="40962" name="Picture 2" descr="D:\Documents\Tatyana\Мои рисунки\Алмата 2012\Зоопарк Алмата\100_7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301" y="4495429"/>
            <a:ext cx="3553831" cy="2665681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D:\Documents\Tatyana\Мои рисунки\Алмата 2012\Зоопарк Алмата\100_73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2584" y="1655633"/>
            <a:ext cx="2569210" cy="3425217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 descr="D:\Documents\Tatyana\Мои рисунки\Алмата 2012\Зоопарк Алмата\100_73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860" y="4456549"/>
            <a:ext cx="3533056" cy="2650098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7" descr="D:\Documents\Tatyana\Мои рисунки\Алмата 2012\Зоопарк Алмата\100_72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132" y="1655633"/>
            <a:ext cx="3601001" cy="2701062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9" name="Picture 9" descr="D:\Documents\Tatyana\Мои рисунки\Алмата 2012\Зоопарк Алмата\100_73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6860" y="1980431"/>
            <a:ext cx="3451331" cy="2269014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0" name="Picture 10" descr="D:\Documents\Tatyana\Мои рисунки\Алмата 2012\Зоопарк Алмата\100_73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578" y="5185545"/>
            <a:ext cx="2633216" cy="1975140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79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4293E8-575D-4738-A1F2-AF2F92629E8D}" type="slidenum">
              <a:rPr lang="ru-RU" altLang="ru-RU"/>
              <a:pPr/>
              <a:t>3</a:t>
            </a:fld>
            <a:endParaRPr lang="ru-RU" altLang="ru-RU" dirty="0"/>
          </a:p>
        </p:txBody>
      </p:sp>
      <p:grpSp>
        <p:nvGrpSpPr>
          <p:cNvPr id="98324" name="Group 20"/>
          <p:cNvGrpSpPr>
            <a:grpSpLocks/>
          </p:cNvGrpSpPr>
          <p:nvPr/>
        </p:nvGrpSpPr>
        <p:grpSpPr bwMode="auto">
          <a:xfrm>
            <a:off x="14288" y="2192338"/>
            <a:ext cx="1824037" cy="4494212"/>
            <a:chOff x="-5" y="0"/>
            <a:chExt cx="1785" cy="4319"/>
          </a:xfrm>
        </p:grpSpPr>
        <p:sp>
          <p:nvSpPr>
            <p:cNvPr id="98325" name="Freeform 21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98326" name="Group 22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98327" name="Freeform 23"/>
              <p:cNvSpPr>
                <a:spLocks/>
              </p:cNvSpPr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>
                  <a:alpha val="14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328" name="Freeform 24"/>
              <p:cNvSpPr>
                <a:spLocks/>
              </p:cNvSpPr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>
                  <a:alpha val="14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329" name="Freeform 25"/>
              <p:cNvSpPr>
                <a:spLocks/>
              </p:cNvSpPr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>
                  <a:alpha val="14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8330" name="Freeform 26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98331" name="Group 27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98332" name="Freeform 28"/>
              <p:cNvSpPr>
                <a:spLocks/>
              </p:cNvSpPr>
              <p:nvPr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46 w 217"/>
                  <a:gd name="T1" fmla="*/ 210 h 210"/>
                  <a:gd name="T2" fmla="*/ 37 w 217"/>
                  <a:gd name="T3" fmla="*/ 198 h 210"/>
                  <a:gd name="T4" fmla="*/ 26 w 217"/>
                  <a:gd name="T5" fmla="*/ 181 h 210"/>
                  <a:gd name="T6" fmla="*/ 15 w 217"/>
                  <a:gd name="T7" fmla="*/ 159 h 210"/>
                  <a:gd name="T8" fmla="*/ 5 w 217"/>
                  <a:gd name="T9" fmla="*/ 135 h 210"/>
                  <a:gd name="T10" fmla="*/ 0 w 217"/>
                  <a:gd name="T11" fmla="*/ 109 h 210"/>
                  <a:gd name="T12" fmla="*/ 1 w 217"/>
                  <a:gd name="T13" fmla="*/ 82 h 210"/>
                  <a:gd name="T14" fmla="*/ 9 w 217"/>
                  <a:gd name="T15" fmla="*/ 57 h 210"/>
                  <a:gd name="T16" fmla="*/ 27 w 217"/>
                  <a:gd name="T17" fmla="*/ 35 h 210"/>
                  <a:gd name="T18" fmla="*/ 45 w 217"/>
                  <a:gd name="T19" fmla="*/ 22 h 210"/>
                  <a:gd name="T20" fmla="*/ 60 w 217"/>
                  <a:gd name="T21" fmla="*/ 12 h 210"/>
                  <a:gd name="T22" fmla="*/ 72 w 217"/>
                  <a:gd name="T23" fmla="*/ 7 h 210"/>
                  <a:gd name="T24" fmla="*/ 81 w 217"/>
                  <a:gd name="T25" fmla="*/ 5 h 210"/>
                  <a:gd name="T26" fmla="*/ 88 w 217"/>
                  <a:gd name="T27" fmla="*/ 5 h 210"/>
                  <a:gd name="T28" fmla="*/ 104 w 217"/>
                  <a:gd name="T29" fmla="*/ 0 h 210"/>
                  <a:gd name="T30" fmla="*/ 148 w 217"/>
                  <a:gd name="T31" fmla="*/ 8 h 210"/>
                  <a:gd name="T32" fmla="*/ 160 w 217"/>
                  <a:gd name="T33" fmla="*/ 12 h 210"/>
                  <a:gd name="T34" fmla="*/ 172 w 217"/>
                  <a:gd name="T35" fmla="*/ 15 h 210"/>
                  <a:gd name="T36" fmla="*/ 182 w 217"/>
                  <a:gd name="T37" fmla="*/ 19 h 210"/>
                  <a:gd name="T38" fmla="*/ 190 w 217"/>
                  <a:gd name="T39" fmla="*/ 23 h 210"/>
                  <a:gd name="T40" fmla="*/ 198 w 217"/>
                  <a:gd name="T41" fmla="*/ 27 h 210"/>
                  <a:gd name="T42" fmla="*/ 205 w 217"/>
                  <a:gd name="T43" fmla="*/ 32 h 210"/>
                  <a:gd name="T44" fmla="*/ 211 w 217"/>
                  <a:gd name="T45" fmla="*/ 38 h 210"/>
                  <a:gd name="T46" fmla="*/ 217 w 217"/>
                  <a:gd name="T47" fmla="*/ 45 h 210"/>
                  <a:gd name="T48" fmla="*/ 205 w 217"/>
                  <a:gd name="T49" fmla="*/ 40 h 210"/>
                  <a:gd name="T50" fmla="*/ 194 w 217"/>
                  <a:gd name="T51" fmla="*/ 36 h 210"/>
                  <a:gd name="T52" fmla="*/ 183 w 217"/>
                  <a:gd name="T53" fmla="*/ 33 h 210"/>
                  <a:gd name="T54" fmla="*/ 172 w 217"/>
                  <a:gd name="T55" fmla="*/ 30 h 210"/>
                  <a:gd name="T56" fmla="*/ 163 w 217"/>
                  <a:gd name="T57" fmla="*/ 27 h 210"/>
                  <a:gd name="T58" fmla="*/ 153 w 217"/>
                  <a:gd name="T59" fmla="*/ 26 h 210"/>
                  <a:gd name="T60" fmla="*/ 143 w 217"/>
                  <a:gd name="T61" fmla="*/ 24 h 210"/>
                  <a:gd name="T62" fmla="*/ 134 w 217"/>
                  <a:gd name="T63" fmla="*/ 24 h 210"/>
                  <a:gd name="T64" fmla="*/ 125 w 217"/>
                  <a:gd name="T65" fmla="*/ 24 h 210"/>
                  <a:gd name="T66" fmla="*/ 116 w 217"/>
                  <a:gd name="T67" fmla="*/ 25 h 210"/>
                  <a:gd name="T68" fmla="*/ 107 w 217"/>
                  <a:gd name="T69" fmla="*/ 27 h 210"/>
                  <a:gd name="T70" fmla="*/ 99 w 217"/>
                  <a:gd name="T71" fmla="*/ 29 h 210"/>
                  <a:gd name="T72" fmla="*/ 91 w 217"/>
                  <a:gd name="T73" fmla="*/ 33 h 210"/>
                  <a:gd name="T74" fmla="*/ 82 w 217"/>
                  <a:gd name="T75" fmla="*/ 36 h 210"/>
                  <a:gd name="T76" fmla="*/ 74 w 217"/>
                  <a:gd name="T77" fmla="*/ 41 h 210"/>
                  <a:gd name="T78" fmla="*/ 66 w 217"/>
                  <a:gd name="T79" fmla="*/ 46 h 210"/>
                  <a:gd name="T80" fmla="*/ 52 w 217"/>
                  <a:gd name="T81" fmla="*/ 61 h 210"/>
                  <a:gd name="T82" fmla="*/ 42 w 217"/>
                  <a:gd name="T83" fmla="*/ 80 h 210"/>
                  <a:gd name="T84" fmla="*/ 37 w 217"/>
                  <a:gd name="T85" fmla="*/ 103 h 210"/>
                  <a:gd name="T86" fmla="*/ 35 w 217"/>
                  <a:gd name="T87" fmla="*/ 126 h 210"/>
                  <a:gd name="T88" fmla="*/ 35 w 217"/>
                  <a:gd name="T89" fmla="*/ 151 h 210"/>
                  <a:gd name="T90" fmla="*/ 38 w 217"/>
                  <a:gd name="T91" fmla="*/ 174 h 210"/>
                  <a:gd name="T92" fmla="*/ 41 w 217"/>
                  <a:gd name="T93" fmla="*/ 194 h 210"/>
                  <a:gd name="T94" fmla="*/ 46 w 217"/>
                  <a:gd name="T95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>
                  <a:alpha val="14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333" name="Freeform 29"/>
              <p:cNvSpPr>
                <a:spLocks/>
              </p:cNvSpPr>
              <p:nvPr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09 w 182"/>
                  <a:gd name="T1" fmla="*/ 0 h 213"/>
                  <a:gd name="T2" fmla="*/ 112 w 182"/>
                  <a:gd name="T3" fmla="*/ 2 h 213"/>
                  <a:gd name="T4" fmla="*/ 118 w 182"/>
                  <a:gd name="T5" fmla="*/ 8 h 213"/>
                  <a:gd name="T6" fmla="*/ 127 w 182"/>
                  <a:gd name="T7" fmla="*/ 18 h 213"/>
                  <a:gd name="T8" fmla="*/ 137 w 182"/>
                  <a:gd name="T9" fmla="*/ 33 h 213"/>
                  <a:gd name="T10" fmla="*/ 145 w 182"/>
                  <a:gd name="T11" fmla="*/ 52 h 213"/>
                  <a:gd name="T12" fmla="*/ 150 w 182"/>
                  <a:gd name="T13" fmla="*/ 76 h 213"/>
                  <a:gd name="T14" fmla="*/ 150 w 182"/>
                  <a:gd name="T15" fmla="*/ 105 h 213"/>
                  <a:gd name="T16" fmla="*/ 144 w 182"/>
                  <a:gd name="T17" fmla="*/ 139 h 213"/>
                  <a:gd name="T18" fmla="*/ 140 w 182"/>
                  <a:gd name="T19" fmla="*/ 149 h 213"/>
                  <a:gd name="T20" fmla="*/ 136 w 182"/>
                  <a:gd name="T21" fmla="*/ 157 h 213"/>
                  <a:gd name="T22" fmla="*/ 131 w 182"/>
                  <a:gd name="T23" fmla="*/ 165 h 213"/>
                  <a:gd name="T24" fmla="*/ 125 w 182"/>
                  <a:gd name="T25" fmla="*/ 173 h 213"/>
                  <a:gd name="T26" fmla="*/ 117 w 182"/>
                  <a:gd name="T27" fmla="*/ 180 h 213"/>
                  <a:gd name="T28" fmla="*/ 110 w 182"/>
                  <a:gd name="T29" fmla="*/ 185 h 213"/>
                  <a:gd name="T30" fmla="*/ 102 w 182"/>
                  <a:gd name="T31" fmla="*/ 191 h 213"/>
                  <a:gd name="T32" fmla="*/ 92 w 182"/>
                  <a:gd name="T33" fmla="*/ 195 h 213"/>
                  <a:gd name="T34" fmla="*/ 82 w 182"/>
                  <a:gd name="T35" fmla="*/ 197 h 213"/>
                  <a:gd name="T36" fmla="*/ 72 w 182"/>
                  <a:gd name="T37" fmla="*/ 200 h 213"/>
                  <a:gd name="T38" fmla="*/ 61 w 182"/>
                  <a:gd name="T39" fmla="*/ 201 h 213"/>
                  <a:gd name="T40" fmla="*/ 49 w 182"/>
                  <a:gd name="T41" fmla="*/ 201 h 213"/>
                  <a:gd name="T42" fmla="*/ 37 w 182"/>
                  <a:gd name="T43" fmla="*/ 200 h 213"/>
                  <a:gd name="T44" fmla="*/ 25 w 182"/>
                  <a:gd name="T45" fmla="*/ 197 h 213"/>
                  <a:gd name="T46" fmla="*/ 12 w 182"/>
                  <a:gd name="T47" fmla="*/ 193 h 213"/>
                  <a:gd name="T48" fmla="*/ 0 w 182"/>
                  <a:gd name="T49" fmla="*/ 188 h 213"/>
                  <a:gd name="T50" fmla="*/ 11 w 182"/>
                  <a:gd name="T51" fmla="*/ 195 h 213"/>
                  <a:gd name="T52" fmla="*/ 22 w 182"/>
                  <a:gd name="T53" fmla="*/ 200 h 213"/>
                  <a:gd name="T54" fmla="*/ 33 w 182"/>
                  <a:gd name="T55" fmla="*/ 205 h 213"/>
                  <a:gd name="T56" fmla="*/ 43 w 182"/>
                  <a:gd name="T57" fmla="*/ 208 h 213"/>
                  <a:gd name="T58" fmla="*/ 53 w 182"/>
                  <a:gd name="T59" fmla="*/ 211 h 213"/>
                  <a:gd name="T60" fmla="*/ 63 w 182"/>
                  <a:gd name="T61" fmla="*/ 212 h 213"/>
                  <a:gd name="T62" fmla="*/ 73 w 182"/>
                  <a:gd name="T63" fmla="*/ 213 h 213"/>
                  <a:gd name="T64" fmla="*/ 83 w 182"/>
                  <a:gd name="T65" fmla="*/ 213 h 213"/>
                  <a:gd name="T66" fmla="*/ 91 w 182"/>
                  <a:gd name="T67" fmla="*/ 212 h 213"/>
                  <a:gd name="T68" fmla="*/ 100 w 182"/>
                  <a:gd name="T69" fmla="*/ 210 h 213"/>
                  <a:gd name="T70" fmla="*/ 108 w 182"/>
                  <a:gd name="T71" fmla="*/ 208 h 213"/>
                  <a:gd name="T72" fmla="*/ 116 w 182"/>
                  <a:gd name="T73" fmla="*/ 206 h 213"/>
                  <a:gd name="T74" fmla="*/ 123 w 182"/>
                  <a:gd name="T75" fmla="*/ 203 h 213"/>
                  <a:gd name="T76" fmla="*/ 130 w 182"/>
                  <a:gd name="T77" fmla="*/ 199 h 213"/>
                  <a:gd name="T78" fmla="*/ 136 w 182"/>
                  <a:gd name="T79" fmla="*/ 195 h 213"/>
                  <a:gd name="T80" fmla="*/ 142 w 182"/>
                  <a:gd name="T81" fmla="*/ 191 h 213"/>
                  <a:gd name="T82" fmla="*/ 158 w 182"/>
                  <a:gd name="T83" fmla="*/ 176 h 213"/>
                  <a:gd name="T84" fmla="*/ 169 w 182"/>
                  <a:gd name="T85" fmla="*/ 161 h 213"/>
                  <a:gd name="T86" fmla="*/ 176 w 182"/>
                  <a:gd name="T87" fmla="*/ 144 h 213"/>
                  <a:gd name="T88" fmla="*/ 179 w 182"/>
                  <a:gd name="T89" fmla="*/ 128 h 213"/>
                  <a:gd name="T90" fmla="*/ 181 w 182"/>
                  <a:gd name="T91" fmla="*/ 111 h 213"/>
                  <a:gd name="T92" fmla="*/ 181 w 182"/>
                  <a:gd name="T93" fmla="*/ 95 h 213"/>
                  <a:gd name="T94" fmla="*/ 182 w 182"/>
                  <a:gd name="T95" fmla="*/ 79 h 213"/>
                  <a:gd name="T96" fmla="*/ 173 w 182"/>
                  <a:gd name="T97" fmla="*/ 46 h 213"/>
                  <a:gd name="T98" fmla="*/ 156 w 182"/>
                  <a:gd name="T99" fmla="*/ 21 h 213"/>
                  <a:gd name="T100" fmla="*/ 151 w 182"/>
                  <a:gd name="T101" fmla="*/ 18 h 213"/>
                  <a:gd name="T102" fmla="*/ 147 w 182"/>
                  <a:gd name="T103" fmla="*/ 15 h 213"/>
                  <a:gd name="T104" fmla="*/ 142 w 182"/>
                  <a:gd name="T105" fmla="*/ 13 h 213"/>
                  <a:gd name="T106" fmla="*/ 138 w 182"/>
                  <a:gd name="T107" fmla="*/ 11 h 213"/>
                  <a:gd name="T108" fmla="*/ 132 w 182"/>
                  <a:gd name="T109" fmla="*/ 9 h 213"/>
                  <a:gd name="T110" fmla="*/ 126 w 182"/>
                  <a:gd name="T111" fmla="*/ 6 h 213"/>
                  <a:gd name="T112" fmla="*/ 119 w 182"/>
                  <a:gd name="T113" fmla="*/ 3 h 213"/>
                  <a:gd name="T114" fmla="*/ 109 w 182"/>
                  <a:gd name="T115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>
                  <a:alpha val="14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334" name="Freeform 30"/>
              <p:cNvSpPr>
                <a:spLocks/>
              </p:cNvSpPr>
              <p:nvPr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94 w 128"/>
                  <a:gd name="T1" fmla="*/ 0 h 217"/>
                  <a:gd name="T2" fmla="*/ 105 w 128"/>
                  <a:gd name="T3" fmla="*/ 9 h 217"/>
                  <a:gd name="T4" fmla="*/ 115 w 128"/>
                  <a:gd name="T5" fmla="*/ 27 h 217"/>
                  <a:gd name="T6" fmla="*/ 123 w 128"/>
                  <a:gd name="T7" fmla="*/ 50 h 217"/>
                  <a:gd name="T8" fmla="*/ 128 w 128"/>
                  <a:gd name="T9" fmla="*/ 78 h 217"/>
                  <a:gd name="T10" fmla="*/ 127 w 128"/>
                  <a:gd name="T11" fmla="*/ 111 h 217"/>
                  <a:gd name="T12" fmla="*/ 116 w 128"/>
                  <a:gd name="T13" fmla="*/ 145 h 217"/>
                  <a:gd name="T14" fmla="*/ 94 w 128"/>
                  <a:gd name="T15" fmla="*/ 181 h 217"/>
                  <a:gd name="T16" fmla="*/ 60 w 128"/>
                  <a:gd name="T17" fmla="*/ 217 h 217"/>
                  <a:gd name="T18" fmla="*/ 49 w 128"/>
                  <a:gd name="T19" fmla="*/ 213 h 217"/>
                  <a:gd name="T20" fmla="*/ 38 w 128"/>
                  <a:gd name="T21" fmla="*/ 210 h 217"/>
                  <a:gd name="T22" fmla="*/ 26 w 128"/>
                  <a:gd name="T23" fmla="*/ 205 h 217"/>
                  <a:gd name="T24" fmla="*/ 16 w 128"/>
                  <a:gd name="T25" fmla="*/ 201 h 217"/>
                  <a:gd name="T26" fmla="*/ 8 w 128"/>
                  <a:gd name="T27" fmla="*/ 196 h 217"/>
                  <a:gd name="T28" fmla="*/ 2 w 128"/>
                  <a:gd name="T29" fmla="*/ 190 h 217"/>
                  <a:gd name="T30" fmla="*/ 0 w 128"/>
                  <a:gd name="T31" fmla="*/ 183 h 217"/>
                  <a:gd name="T32" fmla="*/ 1 w 128"/>
                  <a:gd name="T33" fmla="*/ 178 h 217"/>
                  <a:gd name="T34" fmla="*/ 13 w 128"/>
                  <a:gd name="T35" fmla="*/ 171 h 217"/>
                  <a:gd name="T36" fmla="*/ 29 w 128"/>
                  <a:gd name="T37" fmla="*/ 161 h 217"/>
                  <a:gd name="T38" fmla="*/ 46 w 128"/>
                  <a:gd name="T39" fmla="*/ 150 h 217"/>
                  <a:gd name="T40" fmla="*/ 63 w 128"/>
                  <a:gd name="T41" fmla="*/ 134 h 217"/>
                  <a:gd name="T42" fmla="*/ 79 w 128"/>
                  <a:gd name="T43" fmla="*/ 112 h 217"/>
                  <a:gd name="T44" fmla="*/ 91 w 128"/>
                  <a:gd name="T45" fmla="*/ 83 h 217"/>
                  <a:gd name="T46" fmla="*/ 97 w 128"/>
                  <a:gd name="T47" fmla="*/ 46 h 217"/>
                  <a:gd name="T48" fmla="*/ 94 w 128"/>
                  <a:gd name="T4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>
                  <a:alpha val="14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335" name="Freeform 31"/>
              <p:cNvSpPr>
                <a:spLocks/>
              </p:cNvSpPr>
              <p:nvPr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75 w 117"/>
                  <a:gd name="T1" fmla="*/ 0 h 132"/>
                  <a:gd name="T2" fmla="*/ 0 w 117"/>
                  <a:gd name="T3" fmla="*/ 25 h 132"/>
                  <a:gd name="T4" fmla="*/ 3 w 117"/>
                  <a:gd name="T5" fmla="*/ 26 h 132"/>
                  <a:gd name="T6" fmla="*/ 14 w 117"/>
                  <a:gd name="T7" fmla="*/ 29 h 132"/>
                  <a:gd name="T8" fmla="*/ 29 w 117"/>
                  <a:gd name="T9" fmla="*/ 36 h 132"/>
                  <a:gd name="T10" fmla="*/ 46 w 117"/>
                  <a:gd name="T11" fmla="*/ 47 h 132"/>
                  <a:gd name="T12" fmla="*/ 66 w 117"/>
                  <a:gd name="T13" fmla="*/ 62 h 132"/>
                  <a:gd name="T14" fmla="*/ 84 w 117"/>
                  <a:gd name="T15" fmla="*/ 80 h 132"/>
                  <a:gd name="T16" fmla="*/ 102 w 117"/>
                  <a:gd name="T17" fmla="*/ 103 h 132"/>
                  <a:gd name="T18" fmla="*/ 116 w 117"/>
                  <a:gd name="T19" fmla="*/ 132 h 132"/>
                  <a:gd name="T20" fmla="*/ 117 w 117"/>
                  <a:gd name="T21" fmla="*/ 120 h 132"/>
                  <a:gd name="T22" fmla="*/ 115 w 117"/>
                  <a:gd name="T23" fmla="*/ 107 h 132"/>
                  <a:gd name="T24" fmla="*/ 108 w 117"/>
                  <a:gd name="T25" fmla="*/ 90 h 132"/>
                  <a:gd name="T26" fmla="*/ 99 w 117"/>
                  <a:gd name="T27" fmla="*/ 74 h 132"/>
                  <a:gd name="T28" fmla="*/ 89 w 117"/>
                  <a:gd name="T29" fmla="*/ 58 h 132"/>
                  <a:gd name="T30" fmla="*/ 78 w 117"/>
                  <a:gd name="T31" fmla="*/ 45 h 132"/>
                  <a:gd name="T32" fmla="*/ 67 w 117"/>
                  <a:gd name="T33" fmla="*/ 36 h 132"/>
                  <a:gd name="T34" fmla="*/ 58 w 117"/>
                  <a:gd name="T35" fmla="*/ 32 h 132"/>
                  <a:gd name="T36" fmla="*/ 69 w 117"/>
                  <a:gd name="T37" fmla="*/ 29 h 132"/>
                  <a:gd name="T38" fmla="*/ 79 w 117"/>
                  <a:gd name="T39" fmla="*/ 28 h 132"/>
                  <a:gd name="T40" fmla="*/ 89 w 117"/>
                  <a:gd name="T41" fmla="*/ 26 h 132"/>
                  <a:gd name="T42" fmla="*/ 98 w 117"/>
                  <a:gd name="T43" fmla="*/ 25 h 132"/>
                  <a:gd name="T44" fmla="*/ 105 w 117"/>
                  <a:gd name="T45" fmla="*/ 24 h 132"/>
                  <a:gd name="T46" fmla="*/ 109 w 117"/>
                  <a:gd name="T47" fmla="*/ 22 h 132"/>
                  <a:gd name="T48" fmla="*/ 113 w 117"/>
                  <a:gd name="T49" fmla="*/ 21 h 132"/>
                  <a:gd name="T50" fmla="*/ 114 w 117"/>
                  <a:gd name="T51" fmla="*/ 21 h 132"/>
                  <a:gd name="T52" fmla="*/ 75 w 117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>
                  <a:alpha val="14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336" name="Freeform 32"/>
              <p:cNvSpPr>
                <a:spLocks/>
              </p:cNvSpPr>
              <p:nvPr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29 w 29"/>
                  <a:gd name="T1" fmla="*/ 0 h 77"/>
                  <a:gd name="T2" fmla="*/ 23 w 29"/>
                  <a:gd name="T3" fmla="*/ 0 h 77"/>
                  <a:gd name="T4" fmla="*/ 16 w 29"/>
                  <a:gd name="T5" fmla="*/ 4 h 77"/>
                  <a:gd name="T6" fmla="*/ 9 w 29"/>
                  <a:gd name="T7" fmla="*/ 9 h 77"/>
                  <a:gd name="T8" fmla="*/ 4 w 29"/>
                  <a:gd name="T9" fmla="*/ 19 h 77"/>
                  <a:gd name="T10" fmla="*/ 1 w 29"/>
                  <a:gd name="T11" fmla="*/ 30 h 77"/>
                  <a:gd name="T12" fmla="*/ 0 w 29"/>
                  <a:gd name="T13" fmla="*/ 44 h 77"/>
                  <a:gd name="T14" fmla="*/ 3 w 29"/>
                  <a:gd name="T15" fmla="*/ 60 h 77"/>
                  <a:gd name="T16" fmla="*/ 11 w 29"/>
                  <a:gd name="T17" fmla="*/ 77 h 77"/>
                  <a:gd name="T18" fmla="*/ 15 w 29"/>
                  <a:gd name="T19" fmla="*/ 53 h 77"/>
                  <a:gd name="T20" fmla="*/ 19 w 29"/>
                  <a:gd name="T21" fmla="*/ 37 h 77"/>
                  <a:gd name="T22" fmla="*/ 23 w 29"/>
                  <a:gd name="T23" fmla="*/ 22 h 77"/>
                  <a:gd name="T24" fmla="*/ 29 w 29"/>
                  <a:gd name="T2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>
                  <a:alpha val="14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98337" name="Group 33"/>
              <p:cNvGrpSpPr>
                <a:grpSpLocks/>
              </p:cNvGrpSpPr>
              <p:nvPr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98338" name="Freeform 34"/>
                <p:cNvSpPr>
                  <a:spLocks/>
                </p:cNvSpPr>
                <p:nvPr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2 w 207"/>
                    <a:gd name="T1" fmla="*/ 44 h 564"/>
                    <a:gd name="T2" fmla="*/ 6 w 207"/>
                    <a:gd name="T3" fmla="*/ 72 h 564"/>
                    <a:gd name="T4" fmla="*/ 3 w 207"/>
                    <a:gd name="T5" fmla="*/ 99 h 564"/>
                    <a:gd name="T6" fmla="*/ 0 w 207"/>
                    <a:gd name="T7" fmla="*/ 125 h 564"/>
                    <a:gd name="T8" fmla="*/ 0 w 207"/>
                    <a:gd name="T9" fmla="*/ 151 h 564"/>
                    <a:gd name="T10" fmla="*/ 3 w 207"/>
                    <a:gd name="T11" fmla="*/ 180 h 564"/>
                    <a:gd name="T12" fmla="*/ 7 w 207"/>
                    <a:gd name="T13" fmla="*/ 211 h 564"/>
                    <a:gd name="T14" fmla="*/ 16 w 207"/>
                    <a:gd name="T15" fmla="*/ 247 h 564"/>
                    <a:gd name="T16" fmla="*/ 29 w 207"/>
                    <a:gd name="T17" fmla="*/ 287 h 564"/>
                    <a:gd name="T18" fmla="*/ 43 w 207"/>
                    <a:gd name="T19" fmla="*/ 325 h 564"/>
                    <a:gd name="T20" fmla="*/ 61 w 207"/>
                    <a:gd name="T21" fmla="*/ 364 h 564"/>
                    <a:gd name="T22" fmla="*/ 83 w 207"/>
                    <a:gd name="T23" fmla="*/ 406 h 564"/>
                    <a:gd name="T24" fmla="*/ 106 w 207"/>
                    <a:gd name="T25" fmla="*/ 446 h 564"/>
                    <a:gd name="T26" fmla="*/ 132 w 207"/>
                    <a:gd name="T27" fmla="*/ 483 h 564"/>
                    <a:gd name="T28" fmla="*/ 157 w 207"/>
                    <a:gd name="T29" fmla="*/ 516 h 564"/>
                    <a:gd name="T30" fmla="*/ 182 w 207"/>
                    <a:gd name="T31" fmla="*/ 544 h 564"/>
                    <a:gd name="T32" fmla="*/ 207 w 207"/>
                    <a:gd name="T33" fmla="*/ 564 h 564"/>
                    <a:gd name="T34" fmla="*/ 160 w 207"/>
                    <a:gd name="T35" fmla="*/ 501 h 564"/>
                    <a:gd name="T36" fmla="*/ 127 w 207"/>
                    <a:gd name="T37" fmla="*/ 448 h 564"/>
                    <a:gd name="T38" fmla="*/ 103 w 207"/>
                    <a:gd name="T39" fmla="*/ 405 h 564"/>
                    <a:gd name="T40" fmla="*/ 87 w 207"/>
                    <a:gd name="T41" fmla="*/ 368 h 564"/>
                    <a:gd name="T42" fmla="*/ 75 w 207"/>
                    <a:gd name="T43" fmla="*/ 337 h 564"/>
                    <a:gd name="T44" fmla="*/ 68 w 207"/>
                    <a:gd name="T45" fmla="*/ 309 h 564"/>
                    <a:gd name="T46" fmla="*/ 63 w 207"/>
                    <a:gd name="T47" fmla="*/ 285 h 564"/>
                    <a:gd name="T48" fmla="*/ 56 w 207"/>
                    <a:gd name="T49" fmla="*/ 261 h 564"/>
                    <a:gd name="T50" fmla="*/ 44 w 207"/>
                    <a:gd name="T51" fmla="*/ 205 h 564"/>
                    <a:gd name="T52" fmla="*/ 41 w 207"/>
                    <a:gd name="T53" fmla="*/ 140 h 564"/>
                    <a:gd name="T54" fmla="*/ 43 w 207"/>
                    <a:gd name="T55" fmla="*/ 68 h 564"/>
                    <a:gd name="T56" fmla="*/ 50 w 207"/>
                    <a:gd name="T57" fmla="*/ 0 h 564"/>
                    <a:gd name="T58" fmla="*/ 12 w 207"/>
                    <a:gd name="T59" fmla="*/ 44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>
                    <a:alpha val="14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339" name="Freeform 35"/>
                <p:cNvSpPr>
                  <a:spLocks/>
                </p:cNvSpPr>
                <p:nvPr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9 h 232"/>
                    <a:gd name="T2" fmla="*/ 14 w 47"/>
                    <a:gd name="T3" fmla="*/ 55 h 232"/>
                    <a:gd name="T4" fmla="*/ 22 w 47"/>
                    <a:gd name="T5" fmla="*/ 101 h 232"/>
                    <a:gd name="T6" fmla="*/ 24 w 47"/>
                    <a:gd name="T7" fmla="*/ 159 h 232"/>
                    <a:gd name="T8" fmla="*/ 19 w 47"/>
                    <a:gd name="T9" fmla="*/ 232 h 232"/>
                    <a:gd name="T10" fmla="*/ 45 w 47"/>
                    <a:gd name="T11" fmla="*/ 217 h 232"/>
                    <a:gd name="T12" fmla="*/ 47 w 47"/>
                    <a:gd name="T13" fmla="*/ 178 h 232"/>
                    <a:gd name="T14" fmla="*/ 47 w 47"/>
                    <a:gd name="T15" fmla="*/ 140 h 232"/>
                    <a:gd name="T16" fmla="*/ 45 w 47"/>
                    <a:gd name="T17" fmla="*/ 103 h 232"/>
                    <a:gd name="T18" fmla="*/ 41 w 47"/>
                    <a:gd name="T19" fmla="*/ 71 h 232"/>
                    <a:gd name="T20" fmla="*/ 36 w 47"/>
                    <a:gd name="T21" fmla="*/ 52 h 232"/>
                    <a:gd name="T22" fmla="*/ 29 w 47"/>
                    <a:gd name="T23" fmla="*/ 34 h 232"/>
                    <a:gd name="T24" fmla="*/ 22 w 47"/>
                    <a:gd name="T25" fmla="*/ 17 h 232"/>
                    <a:gd name="T26" fmla="*/ 13 w 47"/>
                    <a:gd name="T27" fmla="*/ 0 h 232"/>
                    <a:gd name="T28" fmla="*/ 0 w 47"/>
                    <a:gd name="T29" fmla="*/ 19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>
                    <a:alpha val="14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340" name="Freeform 36"/>
                <p:cNvSpPr>
                  <a:spLocks/>
                </p:cNvSpPr>
                <p:nvPr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87 w 87"/>
                    <a:gd name="T1" fmla="*/ 22 h 40"/>
                    <a:gd name="T2" fmla="*/ 77 w 87"/>
                    <a:gd name="T3" fmla="*/ 17 h 40"/>
                    <a:gd name="T4" fmla="*/ 68 w 87"/>
                    <a:gd name="T5" fmla="*/ 12 h 40"/>
                    <a:gd name="T6" fmla="*/ 58 w 87"/>
                    <a:gd name="T7" fmla="*/ 7 h 40"/>
                    <a:gd name="T8" fmla="*/ 47 w 87"/>
                    <a:gd name="T9" fmla="*/ 5 h 40"/>
                    <a:gd name="T10" fmla="*/ 37 w 87"/>
                    <a:gd name="T11" fmla="*/ 3 h 40"/>
                    <a:gd name="T12" fmla="*/ 26 w 87"/>
                    <a:gd name="T13" fmla="*/ 2 h 40"/>
                    <a:gd name="T14" fmla="*/ 13 w 87"/>
                    <a:gd name="T15" fmla="*/ 0 h 40"/>
                    <a:gd name="T16" fmla="*/ 0 w 87"/>
                    <a:gd name="T17" fmla="*/ 2 h 40"/>
                    <a:gd name="T18" fmla="*/ 6 w 87"/>
                    <a:gd name="T19" fmla="*/ 6 h 40"/>
                    <a:gd name="T20" fmla="*/ 14 w 87"/>
                    <a:gd name="T21" fmla="*/ 10 h 40"/>
                    <a:gd name="T22" fmla="*/ 22 w 87"/>
                    <a:gd name="T23" fmla="*/ 14 h 40"/>
                    <a:gd name="T24" fmla="*/ 33 w 87"/>
                    <a:gd name="T25" fmla="*/ 18 h 40"/>
                    <a:gd name="T26" fmla="*/ 42 w 87"/>
                    <a:gd name="T27" fmla="*/ 22 h 40"/>
                    <a:gd name="T28" fmla="*/ 52 w 87"/>
                    <a:gd name="T29" fmla="*/ 27 h 40"/>
                    <a:gd name="T30" fmla="*/ 64 w 87"/>
                    <a:gd name="T31" fmla="*/ 33 h 40"/>
                    <a:gd name="T32" fmla="*/ 74 w 87"/>
                    <a:gd name="T33" fmla="*/ 40 h 40"/>
                    <a:gd name="T34" fmla="*/ 87 w 87"/>
                    <a:gd name="T35" fmla="*/ 22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>
                    <a:alpha val="14999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98341" name="Group 37"/>
            <p:cNvGrpSpPr>
              <a:grpSpLocks/>
            </p:cNvGrpSpPr>
            <p:nvPr/>
          </p:nvGrpSpPr>
          <p:grpSpPr bwMode="auto">
            <a:xfrm rot="-15351438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98342" name="Freeform 38"/>
              <p:cNvSpPr>
                <a:spLocks/>
              </p:cNvSpPr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>
                  <a:alpha val="14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343" name="Freeform 39"/>
              <p:cNvSpPr>
                <a:spLocks/>
              </p:cNvSpPr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>
                  <a:alpha val="14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344" name="Freeform 40"/>
              <p:cNvSpPr>
                <a:spLocks/>
              </p:cNvSpPr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>
                  <a:alpha val="14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8345" name="Group 41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98346" name="Freeform 42"/>
              <p:cNvSpPr>
                <a:spLocks/>
              </p:cNvSpPr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>
                  <a:alpha val="14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347" name="Freeform 43"/>
              <p:cNvSpPr>
                <a:spLocks/>
              </p:cNvSpPr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>
                  <a:alpha val="14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348" name="Freeform 44"/>
              <p:cNvSpPr>
                <a:spLocks/>
              </p:cNvSpPr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>
                  <a:alpha val="14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8349" name="Group 45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98350" name="Freeform 46"/>
              <p:cNvSpPr>
                <a:spLocks/>
              </p:cNvSpPr>
              <p:nvPr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83 w 83"/>
                  <a:gd name="T1" fmla="*/ 28 h 117"/>
                  <a:gd name="T2" fmla="*/ 27 w 83"/>
                  <a:gd name="T3" fmla="*/ 0 h 117"/>
                  <a:gd name="T4" fmla="*/ 0 w 83"/>
                  <a:gd name="T5" fmla="*/ 117 h 117"/>
                  <a:gd name="T6" fmla="*/ 83 w 83"/>
                  <a:gd name="T7" fmla="*/ 2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>
                  <a:alpha val="14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351" name="Freeform 47"/>
              <p:cNvSpPr>
                <a:spLocks/>
              </p:cNvSpPr>
              <p:nvPr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98 h 98"/>
                  <a:gd name="T2" fmla="*/ 118 w 140"/>
                  <a:gd name="T3" fmla="*/ 0 h 98"/>
                  <a:gd name="T4" fmla="*/ 140 w 140"/>
                  <a:gd name="T5" fmla="*/ 49 h 98"/>
                  <a:gd name="T6" fmla="*/ 0 w 140"/>
                  <a:gd name="T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>
                  <a:alpha val="14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352" name="Freeform 48"/>
              <p:cNvSpPr>
                <a:spLocks/>
              </p:cNvSpPr>
              <p:nvPr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7 h 49"/>
                  <a:gd name="T2" fmla="*/ 145 w 145"/>
                  <a:gd name="T3" fmla="*/ 0 h 49"/>
                  <a:gd name="T4" fmla="*/ 131 w 145"/>
                  <a:gd name="T5" fmla="*/ 49 h 49"/>
                  <a:gd name="T6" fmla="*/ 0 w 145"/>
                  <a:gd name="T7" fmla="*/ 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>
                  <a:alpha val="14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8353" name="Freeform 49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14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354" name="Freeform 50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>
                <a:alpha val="14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355" name="Freeform 51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>
                <a:alpha val="14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356" name="Freeform 52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>
                <a:alpha val="14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357" name="Freeform 53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>
                <a:alpha val="14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358" name="Freeform 54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>
                <a:alpha val="14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359" name="Freeform 55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>
                <a:alpha val="14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360" name="Freeform 56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5 h 237"/>
                <a:gd name="T4" fmla="*/ 3 w 257"/>
                <a:gd name="T5" fmla="*/ 50 h 237"/>
                <a:gd name="T6" fmla="*/ 6 w 257"/>
                <a:gd name="T7" fmla="*/ 75 h 237"/>
                <a:gd name="T8" fmla="*/ 11 w 257"/>
                <a:gd name="T9" fmla="*/ 98 h 237"/>
                <a:gd name="T10" fmla="*/ 18 w 257"/>
                <a:gd name="T11" fmla="*/ 119 h 237"/>
                <a:gd name="T12" fmla="*/ 27 w 257"/>
                <a:gd name="T13" fmla="*/ 141 h 237"/>
                <a:gd name="T14" fmla="*/ 38 w 257"/>
                <a:gd name="T15" fmla="*/ 161 h 237"/>
                <a:gd name="T16" fmla="*/ 51 w 257"/>
                <a:gd name="T17" fmla="*/ 178 h 237"/>
                <a:gd name="T18" fmla="*/ 67 w 257"/>
                <a:gd name="T19" fmla="*/ 194 h 237"/>
                <a:gd name="T20" fmla="*/ 86 w 257"/>
                <a:gd name="T21" fmla="*/ 208 h 237"/>
                <a:gd name="T22" fmla="*/ 106 w 257"/>
                <a:gd name="T23" fmla="*/ 219 h 237"/>
                <a:gd name="T24" fmla="*/ 131 w 257"/>
                <a:gd name="T25" fmla="*/ 228 h 237"/>
                <a:gd name="T26" fmla="*/ 158 w 257"/>
                <a:gd name="T27" fmla="*/ 234 h 237"/>
                <a:gd name="T28" fmla="*/ 188 w 257"/>
                <a:gd name="T29" fmla="*/ 237 h 237"/>
                <a:gd name="T30" fmla="*/ 220 w 257"/>
                <a:gd name="T31" fmla="*/ 236 h 237"/>
                <a:gd name="T32" fmla="*/ 257 w 257"/>
                <a:gd name="T33" fmla="*/ 232 h 237"/>
                <a:gd name="T34" fmla="*/ 224 w 257"/>
                <a:gd name="T35" fmla="*/ 227 h 237"/>
                <a:gd name="T36" fmla="*/ 195 w 257"/>
                <a:gd name="T37" fmla="*/ 220 h 237"/>
                <a:gd name="T38" fmla="*/ 170 w 257"/>
                <a:gd name="T39" fmla="*/ 212 h 237"/>
                <a:gd name="T40" fmla="*/ 148 w 257"/>
                <a:gd name="T41" fmla="*/ 204 h 237"/>
                <a:gd name="T42" fmla="*/ 128 w 257"/>
                <a:gd name="T43" fmla="*/ 193 h 237"/>
                <a:gd name="T44" fmla="*/ 112 w 257"/>
                <a:gd name="T45" fmla="*/ 182 h 237"/>
                <a:gd name="T46" fmla="*/ 97 w 257"/>
                <a:gd name="T47" fmla="*/ 169 h 237"/>
                <a:gd name="T48" fmla="*/ 84 w 257"/>
                <a:gd name="T49" fmla="*/ 155 h 237"/>
                <a:gd name="T50" fmla="*/ 72 w 257"/>
                <a:gd name="T51" fmla="*/ 141 h 237"/>
                <a:gd name="T52" fmla="*/ 61 w 257"/>
                <a:gd name="T53" fmla="*/ 125 h 237"/>
                <a:gd name="T54" fmla="*/ 52 w 257"/>
                <a:gd name="T55" fmla="*/ 107 h 237"/>
                <a:gd name="T56" fmla="*/ 43 w 257"/>
                <a:gd name="T57" fmla="*/ 88 h 237"/>
                <a:gd name="T58" fmla="*/ 33 w 257"/>
                <a:gd name="T59" fmla="*/ 69 h 237"/>
                <a:gd name="T60" fmla="*/ 23 w 257"/>
                <a:gd name="T61" fmla="*/ 47 h 237"/>
                <a:gd name="T62" fmla="*/ 12 w 257"/>
                <a:gd name="T63" fmla="*/ 24 h 237"/>
                <a:gd name="T64" fmla="*/ 0 w 257"/>
                <a:gd name="T6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4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361" name="Freeform 57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77 w 124"/>
                <a:gd name="T1" fmla="*/ 0 h 110"/>
                <a:gd name="T2" fmla="*/ 124 w 124"/>
                <a:gd name="T3" fmla="*/ 108 h 110"/>
                <a:gd name="T4" fmla="*/ 120 w 124"/>
                <a:gd name="T5" fmla="*/ 107 h 110"/>
                <a:gd name="T6" fmla="*/ 107 w 124"/>
                <a:gd name="T7" fmla="*/ 105 h 110"/>
                <a:gd name="T8" fmla="*/ 89 w 124"/>
                <a:gd name="T9" fmla="*/ 101 h 110"/>
                <a:gd name="T10" fmla="*/ 68 w 124"/>
                <a:gd name="T11" fmla="*/ 99 h 110"/>
                <a:gd name="T12" fmla="*/ 45 w 124"/>
                <a:gd name="T13" fmla="*/ 97 h 110"/>
                <a:gd name="T14" fmla="*/ 25 w 124"/>
                <a:gd name="T15" fmla="*/ 98 h 110"/>
                <a:gd name="T16" fmla="*/ 9 w 124"/>
                <a:gd name="T17" fmla="*/ 102 h 110"/>
                <a:gd name="T18" fmla="*/ 0 w 124"/>
                <a:gd name="T19" fmla="*/ 110 h 110"/>
                <a:gd name="T20" fmla="*/ 4 w 124"/>
                <a:gd name="T21" fmla="*/ 98 h 110"/>
                <a:gd name="T22" fmla="*/ 8 w 124"/>
                <a:gd name="T23" fmla="*/ 89 h 110"/>
                <a:gd name="T24" fmla="*/ 16 w 124"/>
                <a:gd name="T25" fmla="*/ 82 h 110"/>
                <a:gd name="T26" fmla="*/ 25 w 124"/>
                <a:gd name="T27" fmla="*/ 76 h 110"/>
                <a:gd name="T28" fmla="*/ 36 w 124"/>
                <a:gd name="T29" fmla="*/ 72 h 110"/>
                <a:gd name="T30" fmla="*/ 47 w 124"/>
                <a:gd name="T31" fmla="*/ 71 h 110"/>
                <a:gd name="T32" fmla="*/ 59 w 124"/>
                <a:gd name="T33" fmla="*/ 71 h 110"/>
                <a:gd name="T34" fmla="*/ 72 w 124"/>
                <a:gd name="T35" fmla="*/ 74 h 110"/>
                <a:gd name="T36" fmla="*/ 73 w 124"/>
                <a:gd name="T37" fmla="*/ 71 h 110"/>
                <a:gd name="T38" fmla="*/ 70 w 124"/>
                <a:gd name="T39" fmla="*/ 56 h 110"/>
                <a:gd name="T40" fmla="*/ 67 w 124"/>
                <a:gd name="T41" fmla="*/ 38 h 110"/>
                <a:gd name="T42" fmla="*/ 65 w 124"/>
                <a:gd name="T43" fmla="*/ 30 h 110"/>
                <a:gd name="T44" fmla="*/ 63 w 124"/>
                <a:gd name="T45" fmla="*/ 30 h 110"/>
                <a:gd name="T46" fmla="*/ 61 w 124"/>
                <a:gd name="T47" fmla="*/ 29 h 110"/>
                <a:gd name="T48" fmla="*/ 59 w 124"/>
                <a:gd name="T49" fmla="*/ 26 h 110"/>
                <a:gd name="T50" fmla="*/ 57 w 124"/>
                <a:gd name="T51" fmla="*/ 23 h 110"/>
                <a:gd name="T52" fmla="*/ 57 w 124"/>
                <a:gd name="T53" fmla="*/ 19 h 110"/>
                <a:gd name="T54" fmla="*/ 59 w 124"/>
                <a:gd name="T55" fmla="*/ 14 h 110"/>
                <a:gd name="T56" fmla="*/ 66 w 124"/>
                <a:gd name="T57" fmla="*/ 8 h 110"/>
                <a:gd name="T58" fmla="*/ 77 w 124"/>
                <a:gd name="T5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>
                <a:alpha val="14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362" name="Freeform 58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5 w 109"/>
                <a:gd name="T3" fmla="*/ 1 h 156"/>
                <a:gd name="T4" fmla="*/ 18 w 109"/>
                <a:gd name="T5" fmla="*/ 5 h 156"/>
                <a:gd name="T6" fmla="*/ 37 w 109"/>
                <a:gd name="T7" fmla="*/ 12 h 156"/>
                <a:gd name="T8" fmla="*/ 58 w 109"/>
                <a:gd name="T9" fmla="*/ 24 h 156"/>
                <a:gd name="T10" fmla="*/ 78 w 109"/>
                <a:gd name="T11" fmla="*/ 44 h 156"/>
                <a:gd name="T12" fmla="*/ 96 w 109"/>
                <a:gd name="T13" fmla="*/ 71 h 156"/>
                <a:gd name="T14" fmla="*/ 107 w 109"/>
                <a:gd name="T15" fmla="*/ 108 h 156"/>
                <a:gd name="T16" fmla="*/ 109 w 109"/>
                <a:gd name="T17" fmla="*/ 156 h 156"/>
                <a:gd name="T18" fmla="*/ 105 w 109"/>
                <a:gd name="T19" fmla="*/ 156 h 156"/>
                <a:gd name="T20" fmla="*/ 99 w 109"/>
                <a:gd name="T21" fmla="*/ 156 h 156"/>
                <a:gd name="T22" fmla="*/ 93 w 109"/>
                <a:gd name="T23" fmla="*/ 156 h 156"/>
                <a:gd name="T24" fmla="*/ 87 w 109"/>
                <a:gd name="T25" fmla="*/ 154 h 156"/>
                <a:gd name="T26" fmla="*/ 81 w 109"/>
                <a:gd name="T27" fmla="*/ 153 h 156"/>
                <a:gd name="T28" fmla="*/ 74 w 109"/>
                <a:gd name="T29" fmla="*/ 150 h 156"/>
                <a:gd name="T30" fmla="*/ 66 w 109"/>
                <a:gd name="T31" fmla="*/ 145 h 156"/>
                <a:gd name="T32" fmla="*/ 58 w 109"/>
                <a:gd name="T33" fmla="*/ 139 h 156"/>
                <a:gd name="T34" fmla="*/ 53 w 109"/>
                <a:gd name="T35" fmla="*/ 126 h 156"/>
                <a:gd name="T36" fmla="*/ 53 w 109"/>
                <a:gd name="T37" fmla="*/ 111 h 156"/>
                <a:gd name="T38" fmla="*/ 56 w 109"/>
                <a:gd name="T39" fmla="*/ 96 h 156"/>
                <a:gd name="T40" fmla="*/ 59 w 109"/>
                <a:gd name="T41" fmla="*/ 80 h 156"/>
                <a:gd name="T42" fmla="*/ 56 w 109"/>
                <a:gd name="T43" fmla="*/ 62 h 156"/>
                <a:gd name="T44" fmla="*/ 48 w 109"/>
                <a:gd name="T45" fmla="*/ 43 h 156"/>
                <a:gd name="T46" fmla="*/ 31 w 109"/>
                <a:gd name="T47" fmla="*/ 23 h 156"/>
                <a:gd name="T48" fmla="*/ 0 w 109"/>
                <a:gd name="T4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4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363" name="Freeform 59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31 w 46"/>
                <a:gd name="T1" fmla="*/ 0 h 94"/>
                <a:gd name="T2" fmla="*/ 20 w 46"/>
                <a:gd name="T3" fmla="*/ 38 h 94"/>
                <a:gd name="T4" fmla="*/ 15 w 46"/>
                <a:gd name="T5" fmla="*/ 62 h 94"/>
                <a:gd name="T6" fmla="*/ 11 w 46"/>
                <a:gd name="T7" fmla="*/ 79 h 94"/>
                <a:gd name="T8" fmla="*/ 0 w 46"/>
                <a:gd name="T9" fmla="*/ 94 h 94"/>
                <a:gd name="T10" fmla="*/ 12 w 46"/>
                <a:gd name="T11" fmla="*/ 88 h 94"/>
                <a:gd name="T12" fmla="*/ 23 w 46"/>
                <a:gd name="T13" fmla="*/ 80 h 94"/>
                <a:gd name="T14" fmla="*/ 32 w 46"/>
                <a:gd name="T15" fmla="*/ 69 h 94"/>
                <a:gd name="T16" fmla="*/ 40 w 46"/>
                <a:gd name="T17" fmla="*/ 57 h 94"/>
                <a:gd name="T18" fmla="*/ 45 w 46"/>
                <a:gd name="T19" fmla="*/ 44 h 94"/>
                <a:gd name="T20" fmla="*/ 46 w 46"/>
                <a:gd name="T21" fmla="*/ 30 h 94"/>
                <a:gd name="T22" fmla="*/ 42 w 46"/>
                <a:gd name="T23" fmla="*/ 15 h 94"/>
                <a:gd name="T24" fmla="*/ 31 w 46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>
                <a:alpha val="14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364" name="Freeform 60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 w 54"/>
                <a:gd name="T5" fmla="*/ 3 h 40"/>
                <a:gd name="T6" fmla="*/ 13 w 54"/>
                <a:gd name="T7" fmla="*/ 8 h 40"/>
                <a:gd name="T8" fmla="*/ 21 w 54"/>
                <a:gd name="T9" fmla="*/ 12 h 40"/>
                <a:gd name="T10" fmla="*/ 29 w 54"/>
                <a:gd name="T11" fmla="*/ 15 h 40"/>
                <a:gd name="T12" fmla="*/ 38 w 54"/>
                <a:gd name="T13" fmla="*/ 17 h 40"/>
                <a:gd name="T14" fmla="*/ 46 w 54"/>
                <a:gd name="T15" fmla="*/ 18 h 40"/>
                <a:gd name="T16" fmla="*/ 54 w 54"/>
                <a:gd name="T17" fmla="*/ 16 h 40"/>
                <a:gd name="T18" fmla="*/ 53 w 54"/>
                <a:gd name="T19" fmla="*/ 25 h 40"/>
                <a:gd name="T20" fmla="*/ 50 w 54"/>
                <a:gd name="T21" fmla="*/ 33 h 40"/>
                <a:gd name="T22" fmla="*/ 44 w 54"/>
                <a:gd name="T23" fmla="*/ 38 h 40"/>
                <a:gd name="T24" fmla="*/ 37 w 54"/>
                <a:gd name="T25" fmla="*/ 40 h 40"/>
                <a:gd name="T26" fmla="*/ 28 w 54"/>
                <a:gd name="T27" fmla="*/ 39 h 40"/>
                <a:gd name="T28" fmla="*/ 19 w 54"/>
                <a:gd name="T29" fmla="*/ 32 h 40"/>
                <a:gd name="T30" fmla="*/ 10 w 54"/>
                <a:gd name="T31" fmla="*/ 20 h 40"/>
                <a:gd name="T32" fmla="*/ 0 w 54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4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365" name="Freeform 61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>
                <a:alpha val="14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366" name="Freeform 62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16 w 596"/>
                <a:gd name="T1" fmla="*/ 370 h 666"/>
                <a:gd name="T2" fmla="*/ 6 w 596"/>
                <a:gd name="T3" fmla="*/ 341 h 666"/>
                <a:gd name="T4" fmla="*/ 0 w 596"/>
                <a:gd name="T5" fmla="*/ 289 h 666"/>
                <a:gd name="T6" fmla="*/ 4 w 596"/>
                <a:gd name="T7" fmla="*/ 222 h 666"/>
                <a:gd name="T8" fmla="*/ 25 w 596"/>
                <a:gd name="T9" fmla="*/ 151 h 666"/>
                <a:gd name="T10" fmla="*/ 69 w 596"/>
                <a:gd name="T11" fmla="*/ 84 h 666"/>
                <a:gd name="T12" fmla="*/ 142 w 596"/>
                <a:gd name="T13" fmla="*/ 31 h 666"/>
                <a:gd name="T14" fmla="*/ 247 w 596"/>
                <a:gd name="T15" fmla="*/ 2 h 666"/>
                <a:gd name="T16" fmla="*/ 380 w 596"/>
                <a:gd name="T17" fmla="*/ 9 h 666"/>
                <a:gd name="T18" fmla="*/ 484 w 596"/>
                <a:gd name="T19" fmla="*/ 68 h 666"/>
                <a:gd name="T20" fmla="*/ 554 w 596"/>
                <a:gd name="T21" fmla="*/ 165 h 666"/>
                <a:gd name="T22" fmla="*/ 591 w 596"/>
                <a:gd name="T23" fmla="*/ 284 h 666"/>
                <a:gd name="T24" fmla="*/ 595 w 596"/>
                <a:gd name="T25" fmla="*/ 409 h 666"/>
                <a:gd name="T26" fmla="*/ 566 w 596"/>
                <a:gd name="T27" fmla="*/ 525 h 666"/>
                <a:gd name="T28" fmla="*/ 507 w 596"/>
                <a:gd name="T29" fmla="*/ 615 h 666"/>
                <a:gd name="T30" fmla="*/ 417 w 596"/>
                <a:gd name="T31" fmla="*/ 663 h 666"/>
                <a:gd name="T32" fmla="*/ 389 w 596"/>
                <a:gd name="T33" fmla="*/ 659 h 666"/>
                <a:gd name="T34" fmla="*/ 441 w 596"/>
                <a:gd name="T35" fmla="*/ 617 h 666"/>
                <a:gd name="T36" fmla="*/ 482 w 596"/>
                <a:gd name="T37" fmla="*/ 544 h 666"/>
                <a:gd name="T38" fmla="*/ 509 w 596"/>
                <a:gd name="T39" fmla="*/ 454 h 666"/>
                <a:gd name="T40" fmla="*/ 520 w 596"/>
                <a:gd name="T41" fmla="*/ 355 h 666"/>
                <a:gd name="T42" fmla="*/ 514 w 596"/>
                <a:gd name="T43" fmla="*/ 258 h 666"/>
                <a:gd name="T44" fmla="*/ 485 w 596"/>
                <a:gd name="T45" fmla="*/ 174 h 666"/>
                <a:gd name="T46" fmla="*/ 433 w 596"/>
                <a:gd name="T47" fmla="*/ 112 h 666"/>
                <a:gd name="T48" fmla="*/ 341 w 596"/>
                <a:gd name="T49" fmla="*/ 75 h 666"/>
                <a:gd name="T50" fmla="*/ 246 w 596"/>
                <a:gd name="T51" fmla="*/ 61 h 666"/>
                <a:gd name="T52" fmla="*/ 174 w 596"/>
                <a:gd name="T53" fmla="*/ 71 h 666"/>
                <a:gd name="T54" fmla="*/ 121 w 596"/>
                <a:gd name="T55" fmla="*/ 101 h 666"/>
                <a:gd name="T56" fmla="*/ 84 w 596"/>
                <a:gd name="T57" fmla="*/ 149 h 666"/>
                <a:gd name="T58" fmla="*/ 57 w 596"/>
                <a:gd name="T59" fmla="*/ 206 h 666"/>
                <a:gd name="T60" fmla="*/ 40 w 596"/>
                <a:gd name="T61" fmla="*/ 272 h 666"/>
                <a:gd name="T62" fmla="*/ 28 w 596"/>
                <a:gd name="T63" fmla="*/ 339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>
                <a:alpha val="14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98323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11" y="540271"/>
            <a:ext cx="4694725" cy="6624117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0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22288" y="866471"/>
            <a:ext cx="9623425" cy="5638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69" tIns="46035" rIns="92069" bIns="46035" anchor="b">
            <a:spAutoFit/>
          </a:bodyPr>
          <a:lstStyle/>
          <a:p>
            <a:r>
              <a:rPr lang="ru-RU" altLang="ru-RU" b="1" i="0" dirty="0">
                <a:solidFill>
                  <a:srgbClr val="003300"/>
                </a:solidFill>
                <a:latin typeface="Monotype Corsiva" pitchFamily="66" charset="0"/>
              </a:rPr>
              <a:t>Детский зоопарк</a:t>
            </a:r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4697413" y="1765300"/>
            <a:ext cx="61214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4" tIns="45717" rIns="91434" bIns="45717"/>
          <a:lstStyle>
            <a:lvl1pPr marL="285750" indent="-285750" algn="l" defTabSz="190500">
              <a:spcBef>
                <a:spcPct val="20000"/>
              </a:spcBef>
              <a:buChar char="•"/>
              <a:tabLst>
                <a:tab pos="0" algn="l"/>
                <a:tab pos="95250" algn="l"/>
                <a:tab pos="1905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857250" indent="-285750" algn="l" defTabSz="190500">
              <a:spcBef>
                <a:spcPct val="20000"/>
              </a:spcBef>
              <a:buChar char="–"/>
              <a:tabLst>
                <a:tab pos="0" algn="l"/>
                <a:tab pos="95250" algn="l"/>
                <a:tab pos="190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76350" indent="-228600" algn="l" defTabSz="190500">
              <a:spcBef>
                <a:spcPct val="20000"/>
              </a:spcBef>
              <a:buChar char="•"/>
              <a:tabLst>
                <a:tab pos="0" algn="l"/>
                <a:tab pos="95250" algn="l"/>
                <a:tab pos="1905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95450" indent="-228600" algn="l" defTabSz="190500">
              <a:spcBef>
                <a:spcPct val="20000"/>
              </a:spcBef>
              <a:buChar char="–"/>
              <a:tabLst>
                <a:tab pos="0" algn="l"/>
                <a:tab pos="95250" algn="l"/>
                <a:tab pos="190500" algn="l"/>
              </a:tabLst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2114550" indent="-228600" algn="l" defTabSz="190500">
              <a:spcBef>
                <a:spcPct val="20000"/>
              </a:spcBef>
              <a:buChar char="»"/>
              <a:tabLst>
                <a:tab pos="0" algn="l"/>
                <a:tab pos="95250" algn="l"/>
                <a:tab pos="190500" algn="l"/>
              </a:tabLst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571750" indent="-228600" defTabSz="1905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5250" algn="l"/>
                <a:tab pos="190500" algn="l"/>
              </a:tabLst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3028950" indent="-228600" defTabSz="1905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5250" algn="l"/>
                <a:tab pos="190500" algn="l"/>
              </a:tabLst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486150" indent="-228600" defTabSz="1905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5250" algn="l"/>
                <a:tab pos="190500" algn="l"/>
              </a:tabLst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943350" indent="-228600" defTabSz="1905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5250" algn="l"/>
                <a:tab pos="190500" algn="l"/>
              </a:tabLst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kumimoji="0" lang="ru-RU" altLang="ru-RU" sz="1400" dirty="0">
                <a:solidFill>
                  <a:schemeClr val="accent2"/>
                </a:solidFill>
                <a:cs typeface="Times New Roman" pitchFamily="18" charset="0"/>
              </a:rPr>
              <a:t>									З</a:t>
            </a:r>
            <a:r>
              <a:rPr kumimoji="0" lang="ru-RU" altLang="ru-RU" sz="1400" b="1" dirty="0">
                <a:solidFill>
                  <a:schemeClr val="accent2"/>
                </a:solidFill>
              </a:rPr>
              <a:t>адачи: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kumimoji="0" lang="ru-RU" altLang="ru-RU" sz="1400" b="1" dirty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1400" b="1" dirty="0">
                <a:solidFill>
                  <a:srgbClr val="003300"/>
                </a:solidFill>
              </a:rPr>
              <a:t>экологическое воспитание; </a:t>
            </a:r>
          </a:p>
          <a:p>
            <a:pPr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1400" b="1" dirty="0">
                <a:solidFill>
                  <a:srgbClr val="003300"/>
                </a:solidFill>
              </a:rPr>
              <a:t>сохранение в искусственных условиях коллекции мелких диких и домашних животных отечественной и зарубежной фауны;</a:t>
            </a:r>
          </a:p>
          <a:p>
            <a:pPr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1400" b="1" dirty="0">
                <a:solidFill>
                  <a:srgbClr val="003300"/>
                </a:solidFill>
              </a:rPr>
              <a:t>экскурсии среди воспитанников детских садов, школьников, учащихся ПТУ, студентов ВУЗов, местного населения;</a:t>
            </a:r>
          </a:p>
          <a:p>
            <a:pPr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1400" b="1" dirty="0">
                <a:solidFill>
                  <a:srgbClr val="003300"/>
                </a:solidFill>
              </a:rPr>
              <a:t>перспективная цель детского зоопарка: сохранение и воспроизводство редких и исчезающих видов животных с последующим возвратом их на исконные территории обитания.       </a:t>
            </a:r>
          </a:p>
        </p:txBody>
      </p:sp>
      <p:graphicFrame>
        <p:nvGraphicFramePr>
          <p:cNvPr id="98321" name="Object 17"/>
          <p:cNvGraphicFramePr>
            <a:graphicFrameLocks noGrp="1" noChangeAspect="1"/>
          </p:cNvGraphicFramePr>
          <p:nvPr>
            <p:ph idx="4294967295"/>
          </p:nvPr>
        </p:nvGraphicFramePr>
        <p:xfrm>
          <a:off x="776288" y="5580063"/>
          <a:ext cx="1257300" cy="146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5" name="Photo Editor Photo" r:id="rId5" imgW="2152951" imgH="2514286" progId="MSPhotoEd.3">
                  <p:embed/>
                </p:oleObj>
              </mc:Choice>
              <mc:Fallback>
                <p:oleObj name="Photo Editor Photo" r:id="rId5" imgW="2152951" imgH="2514286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BFCF6"/>
                          </a:clrFrom>
                          <a:clrTo>
                            <a:srgbClr val="FBFCF6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8" y="5580063"/>
                        <a:ext cx="1257300" cy="146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4770636" y="4094586"/>
            <a:ext cx="5256584" cy="249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4505" tIns="37253" rIns="74505" bIns="37253">
            <a:spAutoFit/>
          </a:bodyPr>
          <a:lstStyle>
            <a:lvl1pPr marL="219075" indent="-219075" defTabSz="744538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44538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44538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44538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44538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744538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744538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744538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744538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kumimoji="0" lang="ru-RU" altLang="ru-RU" b="1" dirty="0">
                <a:solidFill>
                  <a:schemeClr val="accent2"/>
                </a:solidFill>
              </a:rPr>
              <a:t>Экологическое воспитание средствами детского </a:t>
            </a:r>
            <a:r>
              <a:rPr kumimoji="0" lang="ru-RU" altLang="ru-RU" b="1" dirty="0" smtClean="0">
                <a:solidFill>
                  <a:schemeClr val="accent2"/>
                </a:solidFill>
              </a:rPr>
              <a:t>зоопарка</a:t>
            </a:r>
          </a:p>
          <a:p>
            <a:pPr eaLnBrk="1" hangingPunct="1">
              <a:lnSpc>
                <a:spcPct val="90000"/>
              </a:lnSpc>
            </a:pPr>
            <a:endParaRPr kumimoji="0" lang="ru-RU" altLang="ru-RU" b="1" dirty="0">
              <a:solidFill>
                <a:schemeClr val="accent2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b="1" dirty="0">
                <a:solidFill>
                  <a:srgbClr val="003300"/>
                </a:solidFill>
              </a:rPr>
              <a:t>ознакомление школьников с видовым разнообразием животных;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b="1" dirty="0">
                <a:solidFill>
                  <a:srgbClr val="003300"/>
                </a:solidFill>
              </a:rPr>
              <a:t> изучение биологии животных;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b="1" dirty="0">
                <a:solidFill>
                  <a:srgbClr val="003300"/>
                </a:solidFill>
              </a:rPr>
              <a:t> проведение опытов и наблюдений за животными, ведение дневников наблюдений;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b="1" dirty="0">
                <a:solidFill>
                  <a:srgbClr val="003300"/>
                </a:solidFill>
              </a:rPr>
              <a:t> уход за животными;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b="1" dirty="0">
                <a:solidFill>
                  <a:srgbClr val="003300"/>
                </a:solidFill>
              </a:rPr>
              <a:t> изготовление наглядных пособий;       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b="1" dirty="0">
                <a:solidFill>
                  <a:srgbClr val="003300"/>
                </a:solidFill>
              </a:rPr>
              <a:t> подготовка докладов, рефератов, исследовательских работ, бизнес-проектов;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b="1" dirty="0">
                <a:solidFill>
                  <a:srgbClr val="003300"/>
                </a:solidFill>
              </a:rPr>
              <a:t> шефство над определенным животным;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b="1" dirty="0">
                <a:solidFill>
                  <a:srgbClr val="003300"/>
                </a:solidFill>
              </a:rPr>
              <a:t>заготовка корма.</a:t>
            </a:r>
          </a:p>
          <a:p>
            <a:pPr algn="l" eaLnBrk="1" hangingPunct="1">
              <a:lnSpc>
                <a:spcPct val="80000"/>
              </a:lnSpc>
            </a:pPr>
            <a:r>
              <a:rPr kumimoji="0" lang="ru-RU" altLang="ru-RU" sz="1100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6507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BCA75A-0995-4FAA-BF27-0D1BAC6519EC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sp>
        <p:nvSpPr>
          <p:cNvPr id="3" name="Rectangle 24"/>
          <p:cNvSpPr txBox="1">
            <a:spLocks noChangeArrowheads="1"/>
          </p:cNvSpPr>
          <p:nvPr/>
        </p:nvSpPr>
        <p:spPr bwMode="auto">
          <a:xfrm>
            <a:off x="1818308" y="724184"/>
            <a:ext cx="8640960" cy="5361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69" tIns="46035" rIns="92069" bIns="46035" anchor="b">
            <a:spAutoFit/>
          </a:bodyPr>
          <a:lstStyle>
            <a:lvl1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2pPr>
            <a:lvl3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3pPr>
            <a:lvl4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4pPr>
            <a:lvl5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b="1" i="0" dirty="0" smtClean="0">
                <a:solidFill>
                  <a:srgbClr val="003300"/>
                </a:solidFill>
                <a:latin typeface="Monotype Corsiva" pitchFamily="66" charset="0"/>
              </a:rPr>
              <a:t>Наши друзья:   Семипалатинский </a:t>
            </a:r>
            <a:r>
              <a:rPr lang="ru-RU" b="1" i="0" dirty="0" err="1" smtClean="0">
                <a:solidFill>
                  <a:srgbClr val="003300"/>
                </a:solidFill>
                <a:latin typeface="Monotype Corsiva" pitchFamily="66" charset="0"/>
              </a:rPr>
              <a:t>биоцентр</a:t>
            </a:r>
            <a:endParaRPr lang="ru-RU" b="1" i="0" dirty="0">
              <a:solidFill>
                <a:srgbClr val="003300"/>
              </a:solidFill>
              <a:latin typeface="Monotype Corsiva" pitchFamily="66" charset="0"/>
            </a:endParaRPr>
          </a:p>
        </p:txBody>
      </p:sp>
      <p:pic>
        <p:nvPicPr>
          <p:cNvPr id="39938" name="Picture 2" descr="D:\Documents\Tatyana\Мои рисунки\Семипалатинск биоцентр\100_41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522" y="1810359"/>
            <a:ext cx="3263986" cy="2448272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D:\Documents\Tatyana\Мои рисунки\Семипалатинск биоцентр\100_4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8898" y="1824695"/>
            <a:ext cx="3263986" cy="2448272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D:\Documents\Tatyana\Мои рисунки\Семипалатинск биоцентр\100_42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388" y="4645124"/>
            <a:ext cx="3260120" cy="2445372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5" descr="D:\Documents\Tatyana\Мои рисунки\Семипалатинск биоцентр\100_42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524" y="4666851"/>
            <a:ext cx="3207698" cy="2406052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D:\Documents\Tatyana\Мои рисунки\Семипалатинск биоцентр\100_42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3519" y="4639552"/>
            <a:ext cx="3244093" cy="2433351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Documents\Tatyana\Мои рисунки\Семипалатинск биоцентр\100_42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2214" y="1813759"/>
            <a:ext cx="3267054" cy="2450575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8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 txBox="1">
            <a:spLocks noChangeArrowheads="1"/>
          </p:cNvSpPr>
          <p:nvPr/>
        </p:nvSpPr>
        <p:spPr bwMode="auto">
          <a:xfrm>
            <a:off x="1962324" y="713434"/>
            <a:ext cx="8640960" cy="5361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69" tIns="46035" rIns="92069" bIns="46035" anchor="b">
            <a:spAutoFit/>
          </a:bodyPr>
          <a:lstStyle>
            <a:lvl1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2pPr>
            <a:lvl3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3pPr>
            <a:lvl4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4pPr>
            <a:lvl5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b="1" i="0" dirty="0" smtClean="0">
                <a:solidFill>
                  <a:srgbClr val="003300"/>
                </a:solidFill>
                <a:latin typeface="Monotype Corsiva" pitchFamily="66" charset="0"/>
              </a:rPr>
              <a:t>Наши друзья:   </a:t>
            </a:r>
            <a:r>
              <a:rPr lang="ru-RU" b="1" i="0" dirty="0" err="1" smtClean="0">
                <a:solidFill>
                  <a:srgbClr val="003300"/>
                </a:solidFill>
                <a:latin typeface="Monotype Corsiva" pitchFamily="66" charset="0"/>
              </a:rPr>
              <a:t>Алматинский</a:t>
            </a:r>
            <a:r>
              <a:rPr lang="ru-RU" b="1" i="0" dirty="0" smtClean="0">
                <a:solidFill>
                  <a:srgbClr val="003300"/>
                </a:solidFill>
                <a:latin typeface="Monotype Corsiva" pitchFamily="66" charset="0"/>
              </a:rPr>
              <a:t> цирк</a:t>
            </a:r>
            <a:endParaRPr lang="ru-RU" b="1" i="0" dirty="0">
              <a:solidFill>
                <a:srgbClr val="003300"/>
              </a:solidFill>
              <a:latin typeface="Monotype Corsiva" pitchFamily="66" charset="0"/>
            </a:endParaRPr>
          </a:p>
        </p:txBody>
      </p:sp>
      <p:pic>
        <p:nvPicPr>
          <p:cNvPr id="41987" name="Picture 3" descr="D:\Documents\Tatyana\Мои рисунки\Мишки Доронин\Мишки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634" y="4682251"/>
            <a:ext cx="3174170" cy="2380819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1" name="Picture 7" descr="D:\Documents\Tatyana\Мои рисунки\Алмата 2012\Цирк Алмата\100_727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98020" y="4401712"/>
            <a:ext cx="3733255" cy="2661357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D:\Documents\Tatyana\Мои рисунки\Алмата 2012\Цирк Алмата\100_72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8588" y="1430930"/>
            <a:ext cx="2334196" cy="3111902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2" name="Picture 8" descr="D:\Documents\Tatyana\Мои рисунки\Алмата 2012\Цирк Алмата\100_72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8021" y="1430931"/>
            <a:ext cx="3733255" cy="2800264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Documents\Tatyana\Мои рисунки\Мишки Доронин\Мишки 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130" y="1430930"/>
            <a:ext cx="3908442" cy="2605628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:\Documents\Tatyana\Мои рисунки\Мишки Доронин\Мишки 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574" y="4177182"/>
            <a:ext cx="2163830" cy="2884875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омер слайда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AF80A9-5460-42D0-924A-5C184185E4A7}" type="slidenum">
              <a:rPr kumimoji="0" lang="ru-RU" altLang="ru-RU" smtClean="0">
                <a:latin typeface="Verdana" pitchFamily="34" charset="0"/>
              </a:rPr>
              <a:pPr eaLnBrk="1" hangingPunct="1"/>
              <a:t>4</a:t>
            </a:fld>
            <a:endParaRPr kumimoji="0" lang="ru-RU" altLang="ru-RU" smtClean="0">
              <a:latin typeface="Verdana" pitchFamily="34" charset="0"/>
            </a:endParaRPr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2176463" y="4813300"/>
            <a:ext cx="4011612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4" rIns="91426" bIns="45714"/>
          <a:lstStyle>
            <a:lvl1pPr marL="180975" defTabSz="190500" eaLnBrk="0" hangingPunct="0">
              <a:tabLst>
                <a:tab pos="85725" algn="l"/>
                <a:tab pos="95250" algn="l"/>
                <a:tab pos="190500" algn="l"/>
              </a:tabLs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90500" eaLnBrk="0" hangingPunct="0">
              <a:tabLst>
                <a:tab pos="85725" algn="l"/>
                <a:tab pos="95250" algn="l"/>
                <a:tab pos="190500" algn="l"/>
              </a:tabLs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90500" eaLnBrk="0" hangingPunct="0">
              <a:tabLst>
                <a:tab pos="85725" algn="l"/>
                <a:tab pos="95250" algn="l"/>
                <a:tab pos="190500" algn="l"/>
              </a:tabLs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90500" eaLnBrk="0" hangingPunct="0">
              <a:tabLst>
                <a:tab pos="85725" algn="l"/>
                <a:tab pos="95250" algn="l"/>
                <a:tab pos="190500" algn="l"/>
              </a:tabLs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90500" eaLnBrk="0" hangingPunct="0">
              <a:tabLst>
                <a:tab pos="85725" algn="l"/>
                <a:tab pos="95250" algn="l"/>
                <a:tab pos="190500" algn="l"/>
              </a:tabLs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1905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95250" algn="l"/>
                <a:tab pos="190500" algn="l"/>
              </a:tabLs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1905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95250" algn="l"/>
                <a:tab pos="190500" algn="l"/>
              </a:tabLs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1905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95250" algn="l"/>
                <a:tab pos="190500" algn="l"/>
              </a:tabLs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1905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95250" algn="l"/>
                <a:tab pos="190500" algn="l"/>
              </a:tabLs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80000"/>
              </a:lnSpc>
              <a:buClr>
                <a:schemeClr val="tx2"/>
              </a:buClr>
              <a:buSzPct val="65000"/>
              <a:buFont typeface="Wingdings" pitchFamily="2" charset="2"/>
              <a:buNone/>
            </a:pPr>
            <a:endParaRPr kumimoji="0" lang="ru-RU" altLang="ru-RU" b="1">
              <a:solidFill>
                <a:schemeClr val="accent2"/>
              </a:solidFill>
              <a:cs typeface="Times New Roman" pitchFamily="18" charset="0"/>
            </a:endParaRPr>
          </a:p>
        </p:txBody>
      </p:sp>
      <p:sp>
        <p:nvSpPr>
          <p:cNvPr id="30724" name="WordArt 3"/>
          <p:cNvSpPr>
            <a:spLocks noChangeArrowheads="1" noChangeShapeType="1" noTextEdit="1"/>
          </p:cNvSpPr>
          <p:nvPr/>
        </p:nvSpPr>
        <p:spPr bwMode="auto">
          <a:xfrm>
            <a:off x="3402013" y="446088"/>
            <a:ext cx="6851650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/>
                  </a:outerShdw>
                </a:effectLst>
                <a:latin typeface="Comic Sans MS"/>
              </a:rPr>
              <a:t>Детский зоопарк</a:t>
            </a:r>
          </a:p>
        </p:txBody>
      </p:sp>
      <p:sp>
        <p:nvSpPr>
          <p:cNvPr id="30725" name="Rectangle 4"/>
          <p:cNvSpPr>
            <a:spLocks noChangeArrowheads="1"/>
          </p:cNvSpPr>
          <p:nvPr/>
        </p:nvSpPr>
        <p:spPr bwMode="auto">
          <a:xfrm>
            <a:off x="251743" y="2124447"/>
            <a:ext cx="10001920" cy="5016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6" tIns="45714" rIns="91426" bIns="45714"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kumimoji="0" lang="ru-RU" altLang="ru-RU" sz="2000" b="1" dirty="0">
                <a:solidFill>
                  <a:schemeClr val="accent2"/>
                </a:solidFill>
              </a:rPr>
              <a:t>Коллекция животных</a:t>
            </a:r>
            <a:r>
              <a:rPr kumimoji="0" lang="ru-RU" altLang="ru-RU" sz="2000" b="1" dirty="0" smtClean="0">
                <a:solidFill>
                  <a:schemeClr val="accent2"/>
                </a:solidFill>
              </a:rPr>
              <a:t>:</a:t>
            </a:r>
          </a:p>
          <a:p>
            <a:pPr eaLnBrk="1" hangingPunct="1">
              <a:lnSpc>
                <a:spcPct val="80000"/>
              </a:lnSpc>
            </a:pPr>
            <a:endParaRPr kumimoji="0" lang="ru-RU" altLang="ru-RU" sz="2000" b="1" dirty="0">
              <a:solidFill>
                <a:schemeClr val="accent2"/>
              </a:solidFill>
            </a:endParaRPr>
          </a:p>
          <a:p>
            <a:pPr algn="l" eaLnBrk="1" hangingPunct="1">
              <a:lnSpc>
                <a:spcPct val="80000"/>
              </a:lnSpc>
            </a:pPr>
            <a:r>
              <a:rPr kumimoji="0" lang="ru-RU" altLang="ru-RU" sz="2000" b="1" dirty="0">
                <a:solidFill>
                  <a:srgbClr val="003300"/>
                </a:solidFill>
              </a:rPr>
              <a:t>около 9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0 </a:t>
            </a:r>
            <a:r>
              <a:rPr kumimoji="0" lang="ru-RU" altLang="ru-RU" sz="2000" b="1" dirty="0">
                <a:solidFill>
                  <a:srgbClr val="003300"/>
                </a:solidFill>
              </a:rPr>
              <a:t>видов, более 250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особей </a:t>
            </a:r>
            <a:r>
              <a:rPr kumimoji="0" lang="ru-RU" altLang="ru-RU" sz="2000" b="1" dirty="0">
                <a:solidFill>
                  <a:srgbClr val="003300"/>
                </a:solidFill>
              </a:rPr>
              <a:t>экзотических животных и представителей фауны Западно-Казахстанской области: </a:t>
            </a:r>
            <a:endParaRPr kumimoji="0" lang="ru-RU" altLang="ru-RU" sz="2000" b="1" dirty="0" smtClean="0">
              <a:solidFill>
                <a:srgbClr val="003300"/>
              </a:solidFill>
            </a:endParaRPr>
          </a:p>
          <a:p>
            <a:pPr algn="l" eaLnBrk="1" hangingPunct="1">
              <a:lnSpc>
                <a:spcPct val="80000"/>
              </a:lnSpc>
            </a:pPr>
            <a:r>
              <a:rPr kumimoji="0" lang="ru-RU" altLang="ru-RU" sz="2000" b="1" dirty="0" smtClean="0">
                <a:solidFill>
                  <a:srgbClr val="003300"/>
                </a:solidFill>
              </a:rPr>
              <a:t> </a:t>
            </a:r>
            <a:endParaRPr kumimoji="0" lang="ru-RU" altLang="ru-RU" sz="2000" b="1" dirty="0">
              <a:solidFill>
                <a:srgbClr val="003300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 бурые медведи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волки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 леопард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 пума</a:t>
            </a:r>
            <a:endParaRPr kumimoji="0" lang="ru-RU" altLang="ru-RU" sz="2000" b="1" dirty="0">
              <a:solidFill>
                <a:srgbClr val="003300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лисы</a:t>
            </a:r>
            <a:r>
              <a:rPr kumimoji="0" lang="ru-RU" altLang="ru-RU" sz="2000" b="1" dirty="0">
                <a:solidFill>
                  <a:srgbClr val="003300"/>
                </a:solidFill>
              </a:rPr>
              <a:t>	</a:t>
            </a:r>
            <a:endParaRPr kumimoji="0" lang="ru-RU" altLang="ru-RU" sz="2000" b="1" dirty="0" smtClean="0">
              <a:solidFill>
                <a:srgbClr val="003300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 smtClean="0">
                <a:solidFill>
                  <a:srgbClr val="003300"/>
                </a:solidFill>
              </a:rPr>
              <a:t>  барсук</a:t>
            </a:r>
            <a:endParaRPr kumimoji="0" lang="ru-RU" altLang="ru-RU" sz="2000" b="1" dirty="0">
              <a:solidFill>
                <a:srgbClr val="003300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 енотовидная собака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 smtClean="0">
                <a:solidFill>
                  <a:srgbClr val="003300"/>
                </a:solidFill>
              </a:rPr>
              <a:t>  еноты-полоскуны</a:t>
            </a:r>
            <a:endParaRPr kumimoji="0" lang="ru-RU" altLang="ru-RU" sz="2000" b="1" dirty="0">
              <a:solidFill>
                <a:srgbClr val="003300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 хорьки	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 макака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 smtClean="0">
                <a:solidFill>
                  <a:srgbClr val="003300"/>
                </a:solidFill>
              </a:rPr>
              <a:t>  пони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 осел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 козы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 вислоухая свинья</a:t>
            </a:r>
            <a:endParaRPr kumimoji="0" lang="ru-RU" altLang="ru-RU" sz="2000" b="1" dirty="0">
              <a:solidFill>
                <a:srgbClr val="003300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</a:pPr>
            <a:endParaRPr kumimoji="0" lang="ru-RU" altLang="ru-RU" sz="2000" b="1" dirty="0">
              <a:solidFill>
                <a:srgbClr val="003300"/>
              </a:solidFill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6847728" y="3109919"/>
            <a:ext cx="3683548" cy="353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6" tIns="45714" rIns="91426" bIns="45714"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kumimoji="0" lang="ru-RU" altLang="ru-RU" sz="2000" b="1" dirty="0"/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 smtClean="0">
                <a:solidFill>
                  <a:srgbClr val="003300"/>
                </a:solidFill>
              </a:rPr>
              <a:t>  крокодиловый кайман</a:t>
            </a:r>
            <a:endParaRPr kumimoji="0" lang="ru-RU" altLang="ru-RU" sz="2000" b="1" dirty="0">
              <a:solidFill>
                <a:srgbClr val="003300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питоны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 удавы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 полозы</a:t>
            </a:r>
            <a:endParaRPr kumimoji="0" lang="ru-RU" altLang="ru-RU" sz="2000" b="1" dirty="0">
              <a:solidFill>
                <a:srgbClr val="003300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игуаны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 агамы 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 токи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 вараны</a:t>
            </a:r>
            <a:endParaRPr kumimoji="0" lang="ru-RU" altLang="ru-RU" sz="2000" b="1" dirty="0">
              <a:solidFill>
                <a:srgbClr val="003300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 черепахи 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 </a:t>
            </a:r>
            <a:r>
              <a:rPr kumimoji="0" lang="ru-RU" altLang="ru-RU" sz="2000" b="1" dirty="0" err="1">
                <a:solidFill>
                  <a:srgbClr val="003300"/>
                </a:solidFill>
              </a:rPr>
              <a:t>шпорцевые</a:t>
            </a:r>
            <a:r>
              <a:rPr kumimoji="0" lang="ru-RU" altLang="ru-RU" sz="2000" b="1" dirty="0">
                <a:solidFill>
                  <a:srgbClr val="003300"/>
                </a:solidFill>
              </a:rPr>
              <a:t> лягушки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 smtClean="0">
                <a:solidFill>
                  <a:srgbClr val="003300"/>
                </a:solidFill>
              </a:rPr>
              <a:t>  насекомые</a:t>
            </a:r>
            <a:r>
              <a:rPr kumimoji="0" lang="ru-RU" altLang="ru-RU" sz="2000" b="1" dirty="0">
                <a:solidFill>
                  <a:srgbClr val="003300"/>
                </a:solidFill>
              </a:rPr>
              <a:t>,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пауки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 </a:t>
            </a:r>
            <a:r>
              <a:rPr kumimoji="0" lang="ru-RU" altLang="ru-RU" sz="2000" b="1" dirty="0" err="1" smtClean="0">
                <a:solidFill>
                  <a:srgbClr val="003300"/>
                </a:solidFill>
              </a:rPr>
              <a:t>ахатины</a:t>
            </a:r>
            <a:endParaRPr kumimoji="0" lang="ru-RU" altLang="ru-RU" sz="2000" b="1" dirty="0">
              <a:solidFill>
                <a:srgbClr val="003300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 аквариумные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рыбы</a:t>
            </a:r>
            <a:endParaRPr kumimoji="0" lang="ru-RU" altLang="ru-RU" sz="2000" b="1" dirty="0">
              <a:solidFill>
                <a:srgbClr val="003300"/>
              </a:solidFill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3402013" y="3121533"/>
            <a:ext cx="3783217" cy="4278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6" tIns="45714" rIns="91426" bIns="45714"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kumimoji="0" lang="ru-RU" altLang="ru-RU" sz="2000" b="1" dirty="0"/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 smtClean="0">
                <a:solidFill>
                  <a:srgbClr val="003300"/>
                </a:solidFill>
              </a:rPr>
              <a:t>  шиншиллы, дегу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 белки</a:t>
            </a:r>
            <a:r>
              <a:rPr kumimoji="0" lang="ru-RU" altLang="ru-RU" sz="2000" b="1" dirty="0">
                <a:solidFill>
                  <a:srgbClr val="003300"/>
                </a:solidFill>
              </a:rPr>
              <a:t>	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кролики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 морские </a:t>
            </a:r>
            <a:r>
              <a:rPr kumimoji="0" lang="ru-RU" altLang="ru-RU" sz="2000" b="1" dirty="0">
                <a:solidFill>
                  <a:srgbClr val="003300"/>
                </a:solidFill>
              </a:rPr>
              <a:t>свинки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 хомячки,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песчанки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 крысы, мыши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 орлы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</a:t>
            </a:r>
            <a:r>
              <a:rPr kumimoji="0" lang="ru-RU" altLang="ru-RU" sz="2000" b="1" dirty="0" smtClean="0">
                <a:solidFill>
                  <a:srgbClr val="003300"/>
                </a:solidFill>
              </a:rPr>
              <a:t> совы</a:t>
            </a:r>
            <a:endParaRPr kumimoji="0" lang="ru-RU" altLang="ru-RU" sz="2000" b="1" dirty="0">
              <a:solidFill>
                <a:srgbClr val="003300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 павлины	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 smtClean="0">
                <a:solidFill>
                  <a:srgbClr val="003300"/>
                </a:solidFill>
              </a:rPr>
              <a:t>  мандаринки</a:t>
            </a:r>
            <a:endParaRPr kumimoji="0" lang="ru-RU" altLang="ru-RU" sz="2000" b="1" dirty="0">
              <a:solidFill>
                <a:srgbClr val="003300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>
                <a:solidFill>
                  <a:srgbClr val="003300"/>
                </a:solidFill>
              </a:rPr>
              <a:t>  лебеди</a:t>
            </a:r>
            <a:endParaRPr kumimoji="0" lang="en-US" altLang="ru-RU" sz="2000" b="1" dirty="0">
              <a:solidFill>
                <a:srgbClr val="003300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 smtClean="0">
                <a:solidFill>
                  <a:srgbClr val="003300"/>
                </a:solidFill>
              </a:rPr>
              <a:t>  фазаны</a:t>
            </a:r>
            <a:endParaRPr kumimoji="0" lang="ru-RU" altLang="ru-RU" sz="2000" b="1" dirty="0">
              <a:solidFill>
                <a:srgbClr val="003300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 smtClean="0">
                <a:solidFill>
                  <a:srgbClr val="003300"/>
                </a:solidFill>
              </a:rPr>
              <a:t>  декоративные </a:t>
            </a:r>
            <a:r>
              <a:rPr kumimoji="0" lang="ru-RU" altLang="ru-RU" sz="2000" b="1" dirty="0">
                <a:solidFill>
                  <a:srgbClr val="003300"/>
                </a:solidFill>
              </a:rPr>
              <a:t>куры</a:t>
            </a: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kumimoji="0" lang="ru-RU" altLang="ru-RU" sz="2000" b="1" dirty="0" smtClean="0">
                <a:solidFill>
                  <a:srgbClr val="003300"/>
                </a:solidFill>
              </a:rPr>
              <a:t>  попугаи</a:t>
            </a:r>
            <a:endParaRPr kumimoji="0" lang="ru-RU" altLang="ru-RU" sz="2000" b="1" dirty="0">
              <a:solidFill>
                <a:srgbClr val="003300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endParaRPr kumimoji="0" lang="ru-RU" altLang="ru-RU" sz="2000" b="1" dirty="0">
              <a:solidFill>
                <a:srgbClr val="003300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v"/>
            </a:pPr>
            <a:endParaRPr kumimoji="0" lang="ru-RU" altLang="ru-RU" sz="2000" b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CDFB29-5049-4E3E-8307-FDEBC25BB9EE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609850" y="730077"/>
            <a:ext cx="7626350" cy="668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69" tIns="46035" rIns="92069" bIns="46035" anchor="b">
            <a:spAutoFit/>
          </a:bodyPr>
          <a:lstStyle/>
          <a:p>
            <a:r>
              <a:rPr lang="ru-RU" altLang="ru-RU" sz="4400" i="0" dirty="0">
                <a:solidFill>
                  <a:srgbClr val="003300"/>
                </a:solidFill>
                <a:latin typeface="Monotype Corsiva" pitchFamily="66" charset="0"/>
              </a:rPr>
              <a:t>Террариум</a:t>
            </a:r>
          </a:p>
        </p:txBody>
      </p:sp>
      <p:grpSp>
        <p:nvGrpSpPr>
          <p:cNvPr id="100393" name="Group 41"/>
          <p:cNvGrpSpPr>
            <a:grpSpLocks/>
          </p:cNvGrpSpPr>
          <p:nvPr/>
        </p:nvGrpSpPr>
        <p:grpSpPr bwMode="auto">
          <a:xfrm>
            <a:off x="1608064" y="1642269"/>
            <a:ext cx="5386388" cy="5395913"/>
            <a:chOff x="609" y="1048"/>
            <a:chExt cx="3393" cy="3399"/>
          </a:xfrm>
        </p:grpSpPr>
        <p:pic>
          <p:nvPicPr>
            <p:cNvPr id="100377" name="Picture 25" descr="Rotation of P4223765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" y="1048"/>
              <a:ext cx="1357" cy="1846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0379" name="Picture 27" descr="P4161699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7" y="2984"/>
              <a:ext cx="1075" cy="1463"/>
            </a:xfrm>
            <a:prstGeom prst="rect">
              <a:avLst/>
            </a:prstGeom>
            <a:noFill/>
            <a:ln w="9525" algn="ctr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100390" name="Object 38"/>
          <p:cNvGraphicFramePr>
            <a:graphicFrameLocks noChangeAspect="1"/>
          </p:cNvGraphicFramePr>
          <p:nvPr/>
        </p:nvGraphicFramePr>
        <p:xfrm>
          <a:off x="522288" y="5368925"/>
          <a:ext cx="1358900" cy="158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8" name="Photo Editor Photo" r:id="rId6" imgW="2152951" imgH="2514286" progId="MSPhotoEd.3">
                  <p:embed/>
                </p:oleObj>
              </mc:Choice>
              <mc:Fallback>
                <p:oleObj name="Photo Editor Photo" r:id="rId6" imgW="2152951" imgH="25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BFCF6"/>
                          </a:clrFrom>
                          <a:clrTo>
                            <a:srgbClr val="FBFCF6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5368925"/>
                        <a:ext cx="1358900" cy="158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819" name="Picture 51" descr="D:\Documents\Мазяркина\Фото\зоопарк\сентябрь\Змеи\IMG_107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5273" y="3107531"/>
            <a:ext cx="2013995" cy="1465188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20" name="Picture 52" descr="D:\Documents\Мазяркина\Фото\зоопарк\сентябрь\Змеи\IMG_138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541" y="1642964"/>
            <a:ext cx="4392488" cy="2929755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24" name="Picture 56" descr="D:\Documents\Мазяркина\Фото\зоопарк\сентябрь\IMG_108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82906" y="4700911"/>
            <a:ext cx="3276362" cy="2337272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26" name="Picture 58" descr="D:\Documents\Мазяркина\Фото\зоопарк\фото Рауль\IMG_253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2284" y="4700911"/>
            <a:ext cx="3528392" cy="2352262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28" name="Picture 60" descr="D:\Documents\Мазяркина\Фото\зоопарк\фото Рауль\1 (9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3043" y="1642269"/>
            <a:ext cx="2065749" cy="1377166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93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4BD93D-8EB9-4B3A-AB97-F73926314D55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043238" y="761827"/>
            <a:ext cx="7337425" cy="668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69" tIns="46035" rIns="92069" bIns="46035" anchor="b">
            <a:spAutoFit/>
          </a:bodyPr>
          <a:lstStyle/>
          <a:p>
            <a:r>
              <a:rPr lang="ru-RU" altLang="ru-RU" sz="4400" i="0" dirty="0" smtClean="0">
                <a:solidFill>
                  <a:srgbClr val="003300"/>
                </a:solidFill>
                <a:latin typeface="Monotype Corsiva" pitchFamily="66" charset="0"/>
              </a:rPr>
              <a:t>Орнитология</a:t>
            </a:r>
            <a:endParaRPr lang="ru-RU" altLang="ru-RU" sz="4400" i="0" dirty="0">
              <a:solidFill>
                <a:srgbClr val="003300"/>
              </a:solidFill>
              <a:latin typeface="Monotype Corsiva" pitchFamily="66" charset="0"/>
            </a:endParaRPr>
          </a:p>
        </p:txBody>
      </p:sp>
      <p:pic>
        <p:nvPicPr>
          <p:cNvPr id="102421" name="Picture 21" descr="клип00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132" y="5433491"/>
            <a:ext cx="1069975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3" name="Picture 23" descr="P416167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2418" y="5441037"/>
            <a:ext cx="2548538" cy="1749153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4" name="Picture 2" descr="D:\Documents\Мазяркина\Фото\зоопарк\фото Рауль\1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2418" y="1570009"/>
            <a:ext cx="2561171" cy="3725819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D:\Documents\Мазяркина\Фото\зоопарк\сентябрь\Лебеди\IMG_142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8268" y="4465069"/>
            <a:ext cx="3528392" cy="2699939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D:\Documents\Мазяркина\Фото\зоопарк\сентябрь\Куринные\Павлин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8268" y="1589261"/>
            <a:ext cx="3528393" cy="2723892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D:\Documents\Мазяркина\Фото\зоопарк\сентябрь\Попугаи\Неразлучники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4972" y="1531979"/>
            <a:ext cx="2656664" cy="1792872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D:\Documents\Мазяркина\Фото\зоопарк\сентябрь\Попугаи\IMG_120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94972" y="3446156"/>
            <a:ext cx="2656664" cy="1889623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9" name="Picture 7" descr="D:\Documents\Мазяркина\Фото\зоопарк\фото Рауль\IMG_254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4972" y="5441037"/>
            <a:ext cx="2656664" cy="1723971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72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6CEAA5-D8E5-4D87-8255-625818E19816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180226" name="Rectangle 102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934132" y="540271"/>
            <a:ext cx="7335837" cy="668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69" tIns="46035" rIns="92069" bIns="46035" anchor="b">
            <a:spAutoFit/>
          </a:bodyPr>
          <a:lstStyle/>
          <a:p>
            <a:r>
              <a:rPr lang="ru-RU" altLang="ru-RU" sz="4400" i="0" dirty="0">
                <a:solidFill>
                  <a:srgbClr val="003300"/>
                </a:solidFill>
                <a:latin typeface="Monotype Corsiva" pitchFamily="66" charset="0"/>
              </a:rPr>
              <a:t>Млекопитающие</a:t>
            </a:r>
          </a:p>
        </p:txBody>
      </p:sp>
      <p:pic>
        <p:nvPicPr>
          <p:cNvPr id="180241" name="Picture 104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0392" y="3831462"/>
            <a:ext cx="4016628" cy="3189529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0245" name="Picture 1045" descr="100_007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5175" y="1620838"/>
            <a:ext cx="2636838" cy="2087562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80253" name="Object 10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6043678"/>
              </p:ext>
            </p:extLst>
          </p:nvPr>
        </p:nvGraphicFramePr>
        <p:xfrm>
          <a:off x="306140" y="1980431"/>
          <a:ext cx="1358900" cy="158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0" name="Photo Editor Photo" r:id="rId7" imgW="2152951" imgH="2514286" progId="MSPhotoEd.3">
                  <p:embed/>
                </p:oleObj>
              </mc:Choice>
              <mc:Fallback>
                <p:oleObj name="Photo Editor Photo" r:id="rId7" imgW="2152951" imgH="25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FBFCF6"/>
                          </a:clrFrom>
                          <a:clrTo>
                            <a:srgbClr val="FBFCF6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140" y="1980431"/>
                        <a:ext cx="1358900" cy="158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800" name="Picture 8" descr="D:\Documents\Мазяркина\Фото\зоопарк\Животные Рауль\IMG_948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7269" y="1609266"/>
            <a:ext cx="2159227" cy="2099134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D:\Documents\Мазяркина\Фото\зоопарк\Животные Рауль\IMG_950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4940" y="1609266"/>
            <a:ext cx="1596136" cy="2103443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3" name="Picture 11" descr="D:\Documents\Мазяркина\Фото\зоопарк\Животные Рауль\IMG_0238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62557" y="5436815"/>
            <a:ext cx="1941906" cy="1590315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49" name="Picture 57" descr="D:\Documents\Мазяркина\Фото\зоопарк\сентябрь\Животные\IMG_121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6228" y="1609267"/>
            <a:ext cx="1400106" cy="2099134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50" name="Picture 58" descr="D:\Documents\Мазяркина\Фото\зоопарк\сентябрь\Енот\20151213_101429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62557" y="3831461"/>
            <a:ext cx="1941906" cy="1523659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54" name="Picture 62" descr="D:\Documents\Мазяркина\Фото\зоопарк\сентябрь\Хищники\Лисица чернгобурая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3701" y="3823652"/>
            <a:ext cx="2088469" cy="1511518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66" name="Picture 74" descr="D:\Documents\Tatyana\Мои рисунки\Зоопарк\фото Рауль\IMG_2674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3701" y="5436815"/>
            <a:ext cx="2088469" cy="1594765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87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BCA75A-0995-4FAA-BF27-0D1BAC6519EC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4" name="Рисунок 3" descr="D:\Documents\Мазяркина\Жайикмунай\Птичник фото\100_8574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278" y="4776524"/>
            <a:ext cx="3156990" cy="2340657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:\Documents\Мазяркина\Жайикмунай\Птичник фото\100_857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4532" y="2052439"/>
            <a:ext cx="3312368" cy="2402485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:\Documents\Мазяркина\стройка\Птичник\Фото птичника\IMG_8577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132" y="2052439"/>
            <a:ext cx="3456384" cy="2402485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F:\DCIM\100KC310\100_8728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3288" y="4752343"/>
            <a:ext cx="3240360" cy="2340656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F:\DCIM\100KC310\100_8727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0916" y="2052439"/>
            <a:ext cx="3256436" cy="239411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ctangle 1026"/>
          <p:cNvSpPr txBox="1">
            <a:spLocks noChangeArrowheads="1"/>
          </p:cNvSpPr>
          <p:nvPr/>
        </p:nvSpPr>
        <p:spPr bwMode="auto">
          <a:xfrm>
            <a:off x="1605150" y="512691"/>
            <a:ext cx="8739693" cy="10070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69" tIns="46035" rIns="92069" bIns="46035" anchor="b">
            <a:spAutoFit/>
          </a:bodyPr>
          <a:lstStyle>
            <a:lvl1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2pPr>
            <a:lvl3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3pPr>
            <a:lvl4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4pPr>
            <a:lvl5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ru-RU" altLang="ru-RU" b="1" i="0" dirty="0" smtClean="0">
                <a:solidFill>
                  <a:srgbClr val="003300"/>
                </a:solidFill>
                <a:latin typeface="Monotype Corsiva" pitchFamily="66" charset="0"/>
              </a:rPr>
              <a:t>Улучшение материальной базы </a:t>
            </a:r>
          </a:p>
          <a:p>
            <a:pPr>
              <a:spcBef>
                <a:spcPts val="0"/>
              </a:spcBef>
            </a:pPr>
            <a:r>
              <a:rPr lang="ru-RU" altLang="ru-RU" b="1" i="0" dirty="0" smtClean="0">
                <a:solidFill>
                  <a:srgbClr val="003300"/>
                </a:solidFill>
                <a:latin typeface="Monotype Corsiva" pitchFamily="66" charset="0"/>
              </a:rPr>
              <a:t>детского зоопарка за последние три года</a:t>
            </a:r>
            <a:endParaRPr lang="ru-RU" altLang="ru-RU" b="1" i="0" dirty="0">
              <a:solidFill>
                <a:srgbClr val="003300"/>
              </a:solidFill>
              <a:latin typeface="Monotype Corsiva" pitchFamily="66" charset="0"/>
            </a:endParaRPr>
          </a:p>
        </p:txBody>
      </p:sp>
      <p:pic>
        <p:nvPicPr>
          <p:cNvPr id="40962" name="Picture 2" descr="100_800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124" y="4725747"/>
            <a:ext cx="3489391" cy="236479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50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BCA75A-0995-4FAA-BF27-0D1BAC6519EC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39939" name="Picture 3" descr="D:\Documents\Tatyana\Мои рисунки\Зоопарк\P10108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8268" y="1602669"/>
            <a:ext cx="3672408" cy="2754026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D:\Documents\Tatyana\Мои рисунки\Зоопарк\P10108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8268" y="4500976"/>
            <a:ext cx="3672408" cy="2736039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7" descr="D:\Documents\Tatyana\Мои рисунки\Зоопарк\P10108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8749" y="4490336"/>
            <a:ext cx="3816424" cy="2746679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D:\Documents\Tatyana\Мои рисунки\Зоопарк\100_74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8749" y="1589259"/>
            <a:ext cx="3888433" cy="2767436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026"/>
          <p:cNvSpPr txBox="1">
            <a:spLocks noChangeArrowheads="1"/>
          </p:cNvSpPr>
          <p:nvPr/>
        </p:nvSpPr>
        <p:spPr bwMode="auto">
          <a:xfrm>
            <a:off x="1605150" y="696484"/>
            <a:ext cx="8739693" cy="56386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69" tIns="46035" rIns="92069" bIns="46035" anchor="b">
            <a:spAutoFit/>
          </a:bodyPr>
          <a:lstStyle>
            <a:lvl1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2pPr>
            <a:lvl3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3pPr>
            <a:lvl4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4pPr>
            <a:lvl5pPr algn="r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r" rtl="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36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ru-RU" altLang="ru-RU" b="1" i="0" dirty="0" smtClean="0">
                <a:solidFill>
                  <a:srgbClr val="003300"/>
                </a:solidFill>
                <a:latin typeface="Monotype Corsiva" pitchFamily="66" charset="0"/>
              </a:rPr>
              <a:t>Экскурсионная деятельность в детском зоопарке</a:t>
            </a:r>
            <a:endParaRPr lang="ru-RU" altLang="ru-RU" b="1" i="0" dirty="0">
              <a:solidFill>
                <a:srgbClr val="0033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80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CHTO" val="264"/>
  <p:tag name="HOTSPOTTYPE" val="DefinedInNavigator"/>
  <p:tag name="DEFINEDINNAVIGATOR" val="True"/>
</p:tagLst>
</file>

<file path=ppt/theme/theme1.xml><?xml version="1.0" encoding="utf-8"?>
<a:theme xmlns:a="http://schemas.openxmlformats.org/drawingml/2006/main" name="Домашняя страница группы">
  <a:themeElements>
    <a:clrScheme name="Домашняя страница группы 10">
      <a:dk1>
        <a:srgbClr val="000000"/>
      </a:dk1>
      <a:lt1>
        <a:srgbClr val="FFFFCC"/>
      </a:lt1>
      <a:dk2>
        <a:srgbClr val="999933"/>
      </a:dk2>
      <a:lt2>
        <a:srgbClr val="808000"/>
      </a:lt2>
      <a:accent1>
        <a:srgbClr val="99CC00"/>
      </a:accent1>
      <a:accent2>
        <a:srgbClr val="800000"/>
      </a:accent2>
      <a:accent3>
        <a:srgbClr val="FFFFE2"/>
      </a:accent3>
      <a:accent4>
        <a:srgbClr val="000000"/>
      </a:accent4>
      <a:accent5>
        <a:srgbClr val="CAE2AA"/>
      </a:accent5>
      <a:accent6>
        <a:srgbClr val="730000"/>
      </a:accent6>
      <a:hlink>
        <a:srgbClr val="1F5C00"/>
      </a:hlink>
      <a:folHlink>
        <a:srgbClr val="1F5C00"/>
      </a:folHlink>
    </a:clrScheme>
    <a:fontScheme name="Домашняя страница группы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Домашняя страница группы 1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99CC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CAE2AA"/>
        </a:accent5>
        <a:accent6>
          <a:srgbClr val="730000"/>
        </a:accent6>
        <a:hlink>
          <a:srgbClr val="CC66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омашняя страница группы 2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FFFFCC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B92D00"/>
        </a:accent6>
        <a:hlink>
          <a:srgbClr val="CCCC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омашняя страница группы 3">
        <a:dk1>
          <a:srgbClr val="000000"/>
        </a:dk1>
        <a:lt1>
          <a:srgbClr val="FFFFFF"/>
        </a:lt1>
        <a:dk2>
          <a:srgbClr val="000000"/>
        </a:dk2>
        <a:lt2>
          <a:srgbClr val="69696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омашняя страница группы 4">
        <a:dk1>
          <a:srgbClr val="009999"/>
        </a:dk1>
        <a:lt1>
          <a:srgbClr val="FFFFFF"/>
        </a:lt1>
        <a:dk2>
          <a:srgbClr val="000066"/>
        </a:dk2>
        <a:lt2>
          <a:srgbClr val="339966"/>
        </a:lt2>
        <a:accent1>
          <a:srgbClr val="00CC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E2CA"/>
        </a:accent5>
        <a:accent6>
          <a:srgbClr val="008AB9"/>
        </a:accent6>
        <a:hlink>
          <a:srgbClr val="3366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омашняя страница группы 5">
        <a:dk1>
          <a:srgbClr val="CC3300"/>
        </a:dk1>
        <a:lt1>
          <a:srgbClr val="FFFFCC"/>
        </a:lt1>
        <a:dk2>
          <a:srgbClr val="000000"/>
        </a:dk2>
        <a:lt2>
          <a:srgbClr val="CC6600"/>
        </a:lt2>
        <a:accent1>
          <a:srgbClr val="993300"/>
        </a:accent1>
        <a:accent2>
          <a:srgbClr val="808000"/>
        </a:accent2>
        <a:accent3>
          <a:srgbClr val="AAAAAA"/>
        </a:accent3>
        <a:accent4>
          <a:srgbClr val="DADAAE"/>
        </a:accent4>
        <a:accent5>
          <a:srgbClr val="CAADAA"/>
        </a:accent5>
        <a:accent6>
          <a:srgbClr val="737300"/>
        </a:accent6>
        <a:hlink>
          <a:srgbClr val="CC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омашняя страница группы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омашняя страница группы 7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омашняя страница группы 8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99CC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CAE2AA"/>
        </a:accent5>
        <a:accent6>
          <a:srgbClr val="730000"/>
        </a:accent6>
        <a:hlink>
          <a:srgbClr val="638A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омашняя страница группы 9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99CC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CAE2AA"/>
        </a:accent5>
        <a:accent6>
          <a:srgbClr val="730000"/>
        </a:accent6>
        <a:hlink>
          <a:srgbClr val="638A00"/>
        </a:hlink>
        <a:folHlink>
          <a:srgbClr val="638A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омашняя страница группы 10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99CC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CAE2AA"/>
        </a:accent5>
        <a:accent6>
          <a:srgbClr val="730000"/>
        </a:accent6>
        <a:hlink>
          <a:srgbClr val="1F5C00"/>
        </a:hlink>
        <a:folHlink>
          <a:srgbClr val="1F5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8539</TotalTime>
  <Words>1270</Words>
  <Application>Microsoft Office PowerPoint</Application>
  <PresentationFormat>Произвольный</PresentationFormat>
  <Paragraphs>221</Paragraphs>
  <Slides>31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Домашняя страница группы</vt:lpstr>
      <vt:lpstr>Photo Editor Photo</vt:lpstr>
      <vt:lpstr>Презентация PowerPoint</vt:lpstr>
      <vt:lpstr>Презентация PowerPoint</vt:lpstr>
      <vt:lpstr>Детский зоопарк</vt:lpstr>
      <vt:lpstr>Презентация PowerPoint</vt:lpstr>
      <vt:lpstr>Террариум</vt:lpstr>
      <vt:lpstr>Орнитология</vt:lpstr>
      <vt:lpstr>Млекопитающие</vt:lpstr>
      <vt:lpstr>Презентация PowerPoint</vt:lpstr>
      <vt:lpstr>Презентация PowerPoint</vt:lpstr>
      <vt:lpstr>Презентация PowerPoint</vt:lpstr>
      <vt:lpstr>Кружковая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Экскурсия кружковцев  в питомник по разведению сайгаков </vt:lpstr>
      <vt:lpstr>Презентация PowerPoint</vt:lpstr>
      <vt:lpstr>Фотовыставка «Природа Казахстана глазами россиян»,  посвященная 25-летию независимости Республики Казахстан, в рамках международного сотрудничества в области культуры и искусства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&lt;Имя рабочей группы&gt;</dc:title>
  <dc:creator>Алексей</dc:creator>
  <cp:lastModifiedBy>Admin</cp:lastModifiedBy>
  <cp:revision>504</cp:revision>
  <cp:lastPrinted>2015-12-08T06:18:54Z</cp:lastPrinted>
  <dcterms:created xsi:type="dcterms:W3CDTF">2007-03-25T15:11:22Z</dcterms:created>
  <dcterms:modified xsi:type="dcterms:W3CDTF">2017-04-26T17:43:33Z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  <property fmtid="{D5CDD505-2E9C-101B-9397-08002B2CF9AE}" pid="3" name="LCID">
    <vt:i4>1049</vt:i4>
  </property>
</Properties>
</file>